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36" r:id="rId2"/>
    <p:sldMasterId id="2147483778" r:id="rId3"/>
  </p:sldMasterIdLst>
  <p:notesMasterIdLst>
    <p:notesMasterId r:id="rId123"/>
  </p:notesMasterIdLst>
  <p:sldIdLst>
    <p:sldId id="256" r:id="rId4"/>
    <p:sldId id="1409" r:id="rId5"/>
    <p:sldId id="1408" r:id="rId6"/>
    <p:sldId id="303" r:id="rId7"/>
    <p:sldId id="302" r:id="rId8"/>
    <p:sldId id="276" r:id="rId9"/>
    <p:sldId id="267" r:id="rId10"/>
    <p:sldId id="278" r:id="rId11"/>
    <p:sldId id="270" r:id="rId12"/>
    <p:sldId id="1411" r:id="rId13"/>
    <p:sldId id="1412" r:id="rId14"/>
    <p:sldId id="281" r:id="rId15"/>
    <p:sldId id="271" r:id="rId16"/>
    <p:sldId id="283" r:id="rId17"/>
    <p:sldId id="287" r:id="rId18"/>
    <p:sldId id="284" r:id="rId19"/>
    <p:sldId id="288" r:id="rId20"/>
    <p:sldId id="289" r:id="rId21"/>
    <p:sldId id="290" r:id="rId22"/>
    <p:sldId id="1413" r:id="rId23"/>
    <p:sldId id="1414" r:id="rId24"/>
    <p:sldId id="1415" r:id="rId25"/>
    <p:sldId id="304" r:id="rId26"/>
    <p:sldId id="291" r:id="rId27"/>
    <p:sldId id="301" r:id="rId28"/>
    <p:sldId id="295" r:id="rId29"/>
    <p:sldId id="296" r:id="rId30"/>
    <p:sldId id="297" r:id="rId31"/>
    <p:sldId id="298" r:id="rId32"/>
    <p:sldId id="299" r:id="rId33"/>
    <p:sldId id="300" r:id="rId34"/>
    <p:sldId id="1431" r:id="rId35"/>
    <p:sldId id="1410" r:id="rId36"/>
    <p:sldId id="1329" r:id="rId37"/>
    <p:sldId id="1333" r:id="rId38"/>
    <p:sldId id="1359" r:id="rId39"/>
    <p:sldId id="1361" r:id="rId40"/>
    <p:sldId id="1360" r:id="rId41"/>
    <p:sldId id="1363" r:id="rId42"/>
    <p:sldId id="1397" r:id="rId43"/>
    <p:sldId id="1364" r:id="rId44"/>
    <p:sldId id="1365" r:id="rId45"/>
    <p:sldId id="1366" r:id="rId46"/>
    <p:sldId id="1367" r:id="rId47"/>
    <p:sldId id="1422" r:id="rId48"/>
    <p:sldId id="1433" r:id="rId49"/>
    <p:sldId id="1434" r:id="rId50"/>
    <p:sldId id="1432" r:id="rId51"/>
    <p:sldId id="1435" r:id="rId52"/>
    <p:sldId id="1436" r:id="rId53"/>
    <p:sldId id="1439" r:id="rId54"/>
    <p:sldId id="1441" r:id="rId55"/>
    <p:sldId id="1440" r:id="rId56"/>
    <p:sldId id="1442" r:id="rId57"/>
    <p:sldId id="1446" r:id="rId58"/>
    <p:sldId id="1443" r:id="rId59"/>
    <p:sldId id="1444" r:id="rId60"/>
    <p:sldId id="1445" r:id="rId61"/>
    <p:sldId id="1447" r:id="rId62"/>
    <p:sldId id="1424" r:id="rId63"/>
    <p:sldId id="1448" r:id="rId64"/>
    <p:sldId id="1425" r:id="rId65"/>
    <p:sldId id="1362" r:id="rId66"/>
    <p:sldId id="1423" r:id="rId67"/>
    <p:sldId id="1426" r:id="rId68"/>
    <p:sldId id="1427" r:id="rId69"/>
    <p:sldId id="1428" r:id="rId70"/>
    <p:sldId id="1429" r:id="rId71"/>
    <p:sldId id="1430" r:id="rId72"/>
    <p:sldId id="1368" r:id="rId73"/>
    <p:sldId id="1369" r:id="rId74"/>
    <p:sldId id="1370" r:id="rId75"/>
    <p:sldId id="1371" r:id="rId76"/>
    <p:sldId id="1372" r:id="rId77"/>
    <p:sldId id="305" r:id="rId78"/>
    <p:sldId id="1421" r:id="rId79"/>
    <p:sldId id="292" r:id="rId80"/>
    <p:sldId id="307" r:id="rId81"/>
    <p:sldId id="399" r:id="rId82"/>
    <p:sldId id="308" r:id="rId83"/>
    <p:sldId id="309" r:id="rId84"/>
    <p:sldId id="363" r:id="rId85"/>
    <p:sldId id="273" r:id="rId86"/>
    <p:sldId id="272" r:id="rId87"/>
    <p:sldId id="310" r:id="rId88"/>
    <p:sldId id="364" r:id="rId89"/>
    <p:sldId id="275" r:id="rId90"/>
    <p:sldId id="311" r:id="rId91"/>
    <p:sldId id="279" r:id="rId92"/>
    <p:sldId id="365" r:id="rId93"/>
    <p:sldId id="361" r:id="rId94"/>
    <p:sldId id="362" r:id="rId95"/>
    <p:sldId id="367" r:id="rId96"/>
    <p:sldId id="373" r:id="rId97"/>
    <p:sldId id="374" r:id="rId98"/>
    <p:sldId id="285" r:id="rId99"/>
    <p:sldId id="375" r:id="rId100"/>
    <p:sldId id="376" r:id="rId101"/>
    <p:sldId id="377" r:id="rId102"/>
    <p:sldId id="382" r:id="rId103"/>
    <p:sldId id="400" r:id="rId104"/>
    <p:sldId id="337" r:id="rId105"/>
    <p:sldId id="378" r:id="rId106"/>
    <p:sldId id="379" r:id="rId107"/>
    <p:sldId id="380" r:id="rId108"/>
    <p:sldId id="383" r:id="rId109"/>
    <p:sldId id="410" r:id="rId110"/>
    <p:sldId id="580" r:id="rId111"/>
    <p:sldId id="412" r:id="rId112"/>
    <p:sldId id="581" r:id="rId113"/>
    <p:sldId id="582" r:id="rId114"/>
    <p:sldId id="583" r:id="rId115"/>
    <p:sldId id="402" r:id="rId116"/>
    <p:sldId id="419" r:id="rId117"/>
    <p:sldId id="396" r:id="rId118"/>
    <p:sldId id="403" r:id="rId119"/>
    <p:sldId id="397" r:id="rId120"/>
    <p:sldId id="263" r:id="rId121"/>
    <p:sldId id="1338"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A7A7"/>
    <a:srgbClr val="F3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82"/>
    <p:restoredTop sz="89825"/>
  </p:normalViewPr>
  <p:slideViewPr>
    <p:cSldViewPr snapToGrid="0" snapToObjects="1">
      <p:cViewPr varScale="1">
        <p:scale>
          <a:sx n="97" d="100"/>
          <a:sy n="97" d="100"/>
        </p:scale>
        <p:origin x="10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F452F-BEDF-5746-A819-031490A353C5}" type="datetimeFigureOut">
              <a:rPr lang="en-US" smtClean="0"/>
              <a:t>11/28/22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309F7-C69F-F14A-BE2B-A2AEFEF2BDF2}" type="slidenum">
              <a:rPr lang="en-US" smtClean="0"/>
              <a:t>‹#›</a:t>
            </a:fld>
            <a:endParaRPr lang="en-US"/>
          </a:p>
        </p:txBody>
      </p:sp>
    </p:spTree>
    <p:extLst>
      <p:ext uri="{BB962C8B-B14F-4D97-AF65-F5344CB8AC3E}">
        <p14:creationId xmlns:p14="http://schemas.microsoft.com/office/powerpoint/2010/main" val="2096967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Edward Tufte is known for advocating for the use of visualization to communicate statistics. He is considered a pioneer of </a:t>
            </a:r>
            <a:r>
              <a:rPr lang="en-US" dirty="0" err="1"/>
              <a:t>infovis</a:t>
            </a:r>
            <a:r>
              <a:rPr lang="en-US" dirty="0"/>
              <a:t>. </a:t>
            </a:r>
          </a:p>
          <a:p>
            <a:r>
              <a:rPr lang="en-US" dirty="0"/>
              <a:t>Current research contradicts some of his guidance, but we’ll get to that later! </a:t>
            </a:r>
          </a:p>
        </p:txBody>
      </p:sp>
    </p:spTree>
    <p:extLst>
      <p:ext uri="{BB962C8B-B14F-4D97-AF65-F5344CB8AC3E}">
        <p14:creationId xmlns:p14="http://schemas.microsoft.com/office/powerpoint/2010/main" val="312807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take on visualization design is still debated in the visualization community.</a:t>
            </a:r>
          </a:p>
          <a:p>
            <a:endParaRPr lang="en-US" dirty="0"/>
          </a:p>
          <a:p>
            <a:r>
              <a:rPr lang="en-US" dirty="0"/>
              <a:t>What I want you to take away here is that design guidelines are just that, guidelines. There will always be exceptions, and cases where guidelines should be broken. So, while they can help you get started on a good road when you’re creating visualizations it’s important to really put thought into your audience and use case every time you design a new vis.  </a:t>
            </a:r>
          </a:p>
        </p:txBody>
      </p:sp>
    </p:spTree>
    <p:extLst>
      <p:ext uri="{BB962C8B-B14F-4D97-AF65-F5344CB8AC3E}">
        <p14:creationId xmlns:p14="http://schemas.microsoft.com/office/powerpoint/2010/main" val="1088839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1659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0595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8198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combine </a:t>
            </a:r>
          </a:p>
        </p:txBody>
      </p:sp>
    </p:spTree>
    <p:extLst>
      <p:ext uri="{BB962C8B-B14F-4D97-AF65-F5344CB8AC3E}">
        <p14:creationId xmlns:p14="http://schemas.microsoft.com/office/powerpoint/2010/main" val="1321644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Barry Bonds visualization (x3.1) is part Partitioned Poster and</a:t>
            </a:r>
            <a:endParaRPr lang="en-US" dirty="0">
              <a:effectLst/>
              <a:latin typeface="Helvetica" pitchFamily="2" charset="0"/>
            </a:endParaRPr>
          </a:p>
          <a:p>
            <a:r>
              <a:rPr lang="en-US" i="1" dirty="0">
                <a:effectLst/>
                <a:latin typeface="Helvetica" pitchFamily="2" charset="0"/>
              </a:rPr>
              <a:t>part Flow Chart, presenting multiple images simultaneously while using</a:t>
            </a:r>
            <a:endParaRPr lang="en-US" dirty="0">
              <a:effectLst/>
              <a:latin typeface="Helvetica" pitchFamily="2" charset="0"/>
            </a:endParaRPr>
          </a:p>
          <a:p>
            <a:r>
              <a:rPr lang="en-US" i="1" dirty="0">
                <a:effectLst/>
                <a:latin typeface="Helvetica" pitchFamily="2" charset="0"/>
              </a:rPr>
              <a:t>Flow Chart tactics to suggest a path to the viewer.</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902729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197733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912632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53899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4250007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According to Tufte’s principles, this visualization is not as well designed as it could be. Let’s go through his principles to see how he would suggest we re-design this vis. </a:t>
            </a:r>
          </a:p>
        </p:txBody>
      </p:sp>
    </p:spTree>
    <p:extLst>
      <p:ext uri="{BB962C8B-B14F-4D97-AF65-F5344CB8AC3E}">
        <p14:creationId xmlns:p14="http://schemas.microsoft.com/office/powerpoint/2010/main" val="3653077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736107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694232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3133407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90414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1943016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291514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309F7-C69F-F14A-BE2B-A2AEFEF2BDF2}" type="slidenum">
              <a:rPr lang="en-US" smtClean="0"/>
              <a:t>75</a:t>
            </a:fld>
            <a:endParaRPr lang="en-US"/>
          </a:p>
        </p:txBody>
      </p:sp>
    </p:spTree>
    <p:extLst>
      <p:ext uri="{BB962C8B-B14F-4D97-AF65-F5344CB8AC3E}">
        <p14:creationId xmlns:p14="http://schemas.microsoft.com/office/powerpoint/2010/main" val="3871404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844BBAD8-2C9D-0843-90A1-BFBED9E8E5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Notes Placeholder 2">
            <a:extLst>
              <a:ext uri="{FF2B5EF4-FFF2-40B4-BE49-F238E27FC236}">
                <a16:creationId xmlns:a16="http://schemas.microsoft.com/office/drawing/2014/main" id="{92C5AFF5-A8EC-9045-9E20-4FC887A417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Mention which is 3 and which is two </a:t>
            </a:r>
          </a:p>
        </p:txBody>
      </p:sp>
      <p:sp>
        <p:nvSpPr>
          <p:cNvPr id="57347" name="Slide Number Placeholder 3">
            <a:extLst>
              <a:ext uri="{FF2B5EF4-FFF2-40B4-BE49-F238E27FC236}">
                <a16:creationId xmlns:a16="http://schemas.microsoft.com/office/drawing/2014/main" id="{08AC22B3-71FF-1449-97DD-8BD77BDF8E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02045DEB-7FFF-E741-92A2-6139A88A74E3}" type="slidenum">
              <a:rPr lang="en-US" altLang="en-US" smtClean="0"/>
              <a:pPr/>
              <a:t>107</a:t>
            </a:fld>
            <a:endParaRPr lang="en-US" altLang="en-US"/>
          </a:p>
        </p:txBody>
      </p:sp>
    </p:spTree>
    <p:extLst>
      <p:ext uri="{BB962C8B-B14F-4D97-AF65-F5344CB8AC3E}">
        <p14:creationId xmlns:p14="http://schemas.microsoft.com/office/powerpoint/2010/main" val="186361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7887F448-80B9-4241-8244-FB13BEDDE3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D59F4D63-89D7-A349-B762-24F7798359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Hard to follow add talk about linking here for the first time </a:t>
            </a:r>
          </a:p>
          <a:p>
            <a:r>
              <a:rPr lang="en-US" altLang="en-US"/>
              <a:t>Talk about prior findings and confirming them </a:t>
            </a:r>
          </a:p>
        </p:txBody>
      </p:sp>
      <p:sp>
        <p:nvSpPr>
          <p:cNvPr id="111619" name="Slide Number Placeholder 3">
            <a:extLst>
              <a:ext uri="{FF2B5EF4-FFF2-40B4-BE49-F238E27FC236}">
                <a16:creationId xmlns:a16="http://schemas.microsoft.com/office/drawing/2014/main" id="{3A06A846-AC6D-A04D-AE59-81FF42014B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99503BB3-D9F2-844B-AADD-5BC9A9609D7E}" type="slidenum">
              <a:rPr lang="en-US" altLang="en-US" smtClean="0"/>
              <a:pPr/>
              <a:t>113</a:t>
            </a:fld>
            <a:endParaRPr lang="en-US" altLang="en-US"/>
          </a:p>
        </p:txBody>
      </p:sp>
    </p:spTree>
    <p:extLst>
      <p:ext uri="{BB962C8B-B14F-4D97-AF65-F5344CB8AC3E}">
        <p14:creationId xmlns:p14="http://schemas.microsoft.com/office/powerpoint/2010/main" val="587158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7887F448-80B9-4241-8244-FB13BEDDE3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D59F4D63-89D7-A349-B762-24F7798359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Hard to follow add talk about linking here for the first time </a:t>
            </a:r>
          </a:p>
          <a:p>
            <a:r>
              <a:rPr lang="en-US" altLang="en-US"/>
              <a:t>Talk about prior findings and confirming them </a:t>
            </a:r>
          </a:p>
        </p:txBody>
      </p:sp>
      <p:sp>
        <p:nvSpPr>
          <p:cNvPr id="111619" name="Slide Number Placeholder 3">
            <a:extLst>
              <a:ext uri="{FF2B5EF4-FFF2-40B4-BE49-F238E27FC236}">
                <a16:creationId xmlns:a16="http://schemas.microsoft.com/office/drawing/2014/main" id="{3A06A846-AC6D-A04D-AE59-81FF42014B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99503BB3-D9F2-844B-AADD-5BC9A9609D7E}" type="slidenum">
              <a:rPr lang="en-US" altLang="en-US" smtClean="0"/>
              <a:pPr/>
              <a:t>114</a:t>
            </a:fld>
            <a:endParaRPr lang="en-US" altLang="en-US"/>
          </a:p>
        </p:txBody>
      </p:sp>
    </p:spTree>
    <p:extLst>
      <p:ext uri="{BB962C8B-B14F-4D97-AF65-F5344CB8AC3E}">
        <p14:creationId xmlns:p14="http://schemas.microsoft.com/office/powerpoint/2010/main" val="1607352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Background doesn’t show data (non-data ink)</a:t>
            </a:r>
          </a:p>
          <a:p>
            <a:r>
              <a:rPr lang="en-US" dirty="0"/>
              <a:t>Vertical lines either don’t show data, or are redundant of the x-axis labels (non-data ink and redundant data ink)</a:t>
            </a:r>
          </a:p>
          <a:p>
            <a:r>
              <a:rPr lang="en-US" dirty="0"/>
              <a:t>Horizontal likes similarly are redundant of y-axis labels (redundant data ink) </a:t>
            </a:r>
          </a:p>
          <a:p>
            <a:r>
              <a:rPr lang="en-US" dirty="0"/>
              <a:t>So, to follow Tufte’s guidelines, we remove all of these features</a:t>
            </a:r>
          </a:p>
        </p:txBody>
      </p:sp>
    </p:spTree>
    <p:extLst>
      <p:ext uri="{BB962C8B-B14F-4D97-AF65-F5344CB8AC3E}">
        <p14:creationId xmlns:p14="http://schemas.microsoft.com/office/powerpoint/2010/main" val="4023540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visualization is closer to adhering to Tufte’s principles, but is still not quite there. </a:t>
            </a:r>
          </a:p>
        </p:txBody>
      </p:sp>
    </p:spTree>
    <p:extLst>
      <p:ext uri="{BB962C8B-B14F-4D97-AF65-F5344CB8AC3E}">
        <p14:creationId xmlns:p14="http://schemas.microsoft.com/office/powerpoint/2010/main" val="338106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according to Tufte we’d want to add Percentage and Month to explain what data we’re showing here. </a:t>
            </a:r>
          </a:p>
          <a:p>
            <a:endParaRPr lang="en-US" dirty="0"/>
          </a:p>
          <a:p>
            <a:r>
              <a:rPr lang="en-US" dirty="0"/>
              <a:t>Next slide </a:t>
            </a:r>
          </a:p>
        </p:txBody>
      </p:sp>
    </p:spTree>
    <p:extLst>
      <p:ext uri="{BB962C8B-B14F-4D97-AF65-F5344CB8AC3E}">
        <p14:creationId xmlns:p14="http://schemas.microsoft.com/office/powerpoint/2010/main" val="1624289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Tufte means by this is that ink should be showing data. So by going through and removing non-data ink and redundant data ink, we’ve successfully increased this ration. </a:t>
            </a:r>
          </a:p>
          <a:p>
            <a:endParaRPr lang="en-US" dirty="0"/>
          </a:p>
          <a:p>
            <a:r>
              <a:rPr lang="en-US" dirty="0"/>
              <a:t>Notably, these principles have led to a really interesting debate within the vis community. </a:t>
            </a:r>
          </a:p>
        </p:txBody>
      </p:sp>
    </p:spTree>
    <p:extLst>
      <p:ext uri="{BB962C8B-B14F-4D97-AF65-F5344CB8AC3E}">
        <p14:creationId xmlns:p14="http://schemas.microsoft.com/office/powerpoint/2010/main" val="1609438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Essentially, Tufte’s rules sum up to: Don’t use Chart Junk. i.e. elements that do not communicate data. </a:t>
            </a:r>
          </a:p>
        </p:txBody>
      </p:sp>
    </p:spTree>
    <p:extLst>
      <p:ext uri="{BB962C8B-B14F-4D97-AF65-F5344CB8AC3E}">
        <p14:creationId xmlns:p14="http://schemas.microsoft.com/office/powerpoint/2010/main" val="18087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Chart junk is what we would call charts like this, which use more colloquial imagery to communicate. </a:t>
            </a:r>
          </a:p>
        </p:txBody>
      </p:sp>
    </p:spTree>
    <p:extLst>
      <p:ext uri="{BB962C8B-B14F-4D97-AF65-F5344CB8AC3E}">
        <p14:creationId xmlns:p14="http://schemas.microsoft.com/office/powerpoint/2010/main" val="3859746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According to Tufte, these charts should be re-drawn like so to be “better designed visualizations” </a:t>
            </a:r>
          </a:p>
        </p:txBody>
      </p:sp>
    </p:spTree>
    <p:extLst>
      <p:ext uri="{BB962C8B-B14F-4D97-AF65-F5344CB8AC3E}">
        <p14:creationId xmlns:p14="http://schemas.microsoft.com/office/powerpoint/2010/main" val="3132930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B39A-F3FC-A242-98E5-1319EB6E75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9D835F-ED01-DC48-9A51-041AE2BA9D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514E8C-3523-A949-B896-781BC03E4122}"/>
              </a:ext>
            </a:extLst>
          </p:cNvPr>
          <p:cNvSpPr>
            <a:spLocks noGrp="1"/>
          </p:cNvSpPr>
          <p:nvPr>
            <p:ph type="dt" sz="half" idx="10"/>
          </p:nvPr>
        </p:nvSpPr>
        <p:spPr/>
        <p:txBody>
          <a:bodyPr/>
          <a:lstStyle/>
          <a:p>
            <a:fld id="{97A62BF7-5C8B-DF47-BF1E-4DA4E6693F3C}" type="datetimeFigureOut">
              <a:rPr lang="en-US" smtClean="0"/>
              <a:t>11/28/22</a:t>
            </a:fld>
            <a:endParaRPr lang="en-US"/>
          </a:p>
        </p:txBody>
      </p:sp>
      <p:sp>
        <p:nvSpPr>
          <p:cNvPr id="5" name="Footer Placeholder 4">
            <a:extLst>
              <a:ext uri="{FF2B5EF4-FFF2-40B4-BE49-F238E27FC236}">
                <a16:creationId xmlns:a16="http://schemas.microsoft.com/office/drawing/2014/main" id="{4006C314-17A5-634A-A352-0A8440134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08955-9D40-3F4E-91DC-F4CE66F0E820}"/>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542924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3973-E6F6-1143-95E2-BDC9C944A7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E9E376-7FDB-8C46-8545-204AB42AD9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26B90-B157-C34F-AFD5-D24BC5B83C50}"/>
              </a:ext>
            </a:extLst>
          </p:cNvPr>
          <p:cNvSpPr>
            <a:spLocks noGrp="1"/>
          </p:cNvSpPr>
          <p:nvPr>
            <p:ph type="dt" sz="half" idx="10"/>
          </p:nvPr>
        </p:nvSpPr>
        <p:spPr/>
        <p:txBody>
          <a:bodyPr/>
          <a:lstStyle/>
          <a:p>
            <a:fld id="{97A62BF7-5C8B-DF47-BF1E-4DA4E6693F3C}" type="datetimeFigureOut">
              <a:rPr lang="en-US" smtClean="0"/>
              <a:t>11/28/22</a:t>
            </a:fld>
            <a:endParaRPr lang="en-US"/>
          </a:p>
        </p:txBody>
      </p:sp>
      <p:sp>
        <p:nvSpPr>
          <p:cNvPr id="5" name="Footer Placeholder 4">
            <a:extLst>
              <a:ext uri="{FF2B5EF4-FFF2-40B4-BE49-F238E27FC236}">
                <a16:creationId xmlns:a16="http://schemas.microsoft.com/office/drawing/2014/main" id="{1E342464-C3C6-784C-9E29-4839DF279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2AE51-7401-4448-9FFE-A27B909ED19E}"/>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9034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34EC7E-397D-7A4D-89B5-840B3FE784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9564F4-666E-F14B-8812-07543B09F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E931B-770A-794A-9148-5AEEA551E02F}"/>
              </a:ext>
            </a:extLst>
          </p:cNvPr>
          <p:cNvSpPr>
            <a:spLocks noGrp="1"/>
          </p:cNvSpPr>
          <p:nvPr>
            <p:ph type="dt" sz="half" idx="10"/>
          </p:nvPr>
        </p:nvSpPr>
        <p:spPr/>
        <p:txBody>
          <a:bodyPr/>
          <a:lstStyle/>
          <a:p>
            <a:fld id="{97A62BF7-5C8B-DF47-BF1E-4DA4E6693F3C}" type="datetimeFigureOut">
              <a:rPr lang="en-US" smtClean="0"/>
              <a:t>11/28/22</a:t>
            </a:fld>
            <a:endParaRPr lang="en-US"/>
          </a:p>
        </p:txBody>
      </p:sp>
      <p:sp>
        <p:nvSpPr>
          <p:cNvPr id="5" name="Footer Placeholder 4">
            <a:extLst>
              <a:ext uri="{FF2B5EF4-FFF2-40B4-BE49-F238E27FC236}">
                <a16:creationId xmlns:a16="http://schemas.microsoft.com/office/drawing/2014/main" id="{84CA86DF-2DFE-414C-B200-DE540B599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46649-EBDB-624C-AB05-1C6ABF8BC29E}"/>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68404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1244600" y="177800"/>
            <a:ext cx="9702800" cy="172085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3556992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11849100" y="6534150"/>
            <a:ext cx="209550" cy="228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764112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copy 1">
    <p:spTree>
      <p:nvGrpSpPr>
        <p:cNvPr id="1" name=""/>
        <p:cNvGrpSpPr/>
        <p:nvPr/>
      </p:nvGrpSpPr>
      <p:grpSpPr>
        <a:xfrm>
          <a:off x="0" y="0"/>
          <a:ext cx="0" cy="0"/>
          <a:chOff x="0" y="0"/>
          <a:chExt cx="0" cy="0"/>
        </a:xfrm>
      </p:grpSpPr>
      <p:sp>
        <p:nvSpPr>
          <p:cNvPr id="200" name="Title Text"/>
          <p:cNvSpPr txBox="1">
            <a:spLocks noGrp="1"/>
          </p:cNvSpPr>
          <p:nvPr>
            <p:ph type="title"/>
          </p:nvPr>
        </p:nvSpPr>
        <p:spPr>
          <a:prstGeom prst="rect">
            <a:avLst/>
          </a:prstGeom>
        </p:spPr>
        <p:txBody>
          <a:bodyPr/>
          <a:lstStyle/>
          <a:p>
            <a:r>
              <a:t>Title Text</a:t>
            </a:r>
          </a:p>
        </p:txBody>
      </p:sp>
      <p:sp>
        <p:nvSpPr>
          <p:cNvPr id="20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2" name="Slide Number"/>
          <p:cNvSpPr txBox="1">
            <a:spLocks noGrp="1"/>
          </p:cNvSpPr>
          <p:nvPr>
            <p:ph type="sldNum" sz="quarter" idx="2"/>
          </p:nvPr>
        </p:nvSpPr>
        <p:spPr>
          <a:xfrm>
            <a:off x="11849100" y="6534150"/>
            <a:ext cx="209550" cy="228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466182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69950" y="1149350"/>
            <a:ext cx="10452100" cy="2317750"/>
          </a:xfrm>
          <a:prstGeom prst="rect">
            <a:avLst/>
          </a:prstGeom>
        </p:spPr>
        <p:txBody>
          <a:bodyPr anchor="b"/>
          <a:lstStyle/>
          <a:p>
            <a:r>
              <a:t>Title Text</a:t>
            </a:r>
          </a:p>
        </p:txBody>
      </p:sp>
      <p:sp>
        <p:nvSpPr>
          <p:cNvPr id="12" name="Body Level One…"/>
          <p:cNvSpPr txBox="1">
            <a:spLocks noGrp="1"/>
          </p:cNvSpPr>
          <p:nvPr>
            <p:ph type="body" sz="quarter" idx="1"/>
          </p:nvPr>
        </p:nvSpPr>
        <p:spPr>
          <a:xfrm>
            <a:off x="869950" y="3530600"/>
            <a:ext cx="10452100" cy="793750"/>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47913282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508000" indent="-349250">
              <a:defRPr sz="2100"/>
            </a:lvl1pPr>
            <a:lvl2pPr marL="730250" indent="-349250">
              <a:defRPr sz="2100"/>
            </a:lvl2pPr>
            <a:lvl3pPr marL="952500" indent="-349250">
              <a:defRPr sz="2100"/>
            </a:lvl3pPr>
            <a:lvl4pPr marL="1174750" indent="-349250">
              <a:defRPr sz="2100"/>
            </a:lvl4pPr>
            <a:lvl5pPr marL="1397000" indent="-349250">
              <a:defRPr sz="21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0884715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869950" y="889000"/>
            <a:ext cx="10452100" cy="5073650"/>
          </a:xfrm>
          <a:prstGeom prst="rect">
            <a:avLst/>
          </a:prstGeom>
        </p:spPr>
        <p:txBody>
          <a:bodyPr/>
          <a:lstStyle>
            <a:lvl1pPr>
              <a:spcBef>
                <a:spcPts val="3650"/>
              </a:spcBef>
            </a:lvl1pPr>
            <a:lvl2pPr>
              <a:spcBef>
                <a:spcPts val="3650"/>
              </a:spcBef>
            </a:lvl2pPr>
            <a:lvl3pPr>
              <a:spcBef>
                <a:spcPts val="3650"/>
              </a:spcBef>
            </a:lvl3pPr>
            <a:lvl4pPr>
              <a:spcBef>
                <a:spcPts val="3650"/>
              </a:spcBef>
            </a:lvl4pPr>
            <a:lvl5pPr>
              <a:spcBef>
                <a:spcPts val="365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284960386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260658277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1244600" y="177800"/>
            <a:ext cx="9702800" cy="172085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708870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4282-C3E3-8C4C-BB9F-9F0B1D3C1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C35DB-0A78-D54A-A632-56E214F627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B8039-5384-EB4A-BF69-401901A7DAF5}"/>
              </a:ext>
            </a:extLst>
          </p:cNvPr>
          <p:cNvSpPr>
            <a:spLocks noGrp="1"/>
          </p:cNvSpPr>
          <p:nvPr>
            <p:ph type="dt" sz="half" idx="10"/>
          </p:nvPr>
        </p:nvSpPr>
        <p:spPr/>
        <p:txBody>
          <a:bodyPr/>
          <a:lstStyle/>
          <a:p>
            <a:fld id="{97A62BF7-5C8B-DF47-BF1E-4DA4E6693F3C}" type="datetimeFigureOut">
              <a:rPr lang="en-US" smtClean="0"/>
              <a:t>11/28/22</a:t>
            </a:fld>
            <a:endParaRPr lang="en-US"/>
          </a:p>
        </p:txBody>
      </p:sp>
      <p:sp>
        <p:nvSpPr>
          <p:cNvPr id="5" name="Footer Placeholder 4">
            <a:extLst>
              <a:ext uri="{FF2B5EF4-FFF2-40B4-BE49-F238E27FC236}">
                <a16:creationId xmlns:a16="http://schemas.microsoft.com/office/drawing/2014/main" id="{F0C8BF6D-F41F-6647-AB1F-7B24F9DA1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0AA8F-C54C-574E-A529-DB71337F8A5A}"/>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964366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3194050" y="1149350"/>
            <a:ext cx="5803900" cy="32639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417508872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3194050" y="1149350"/>
            <a:ext cx="5803900" cy="32639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207621137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7778750" y="1270000"/>
            <a:ext cx="3232150" cy="431165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8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8358259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778750" y="1270000"/>
            <a:ext cx="3232150" cy="431165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9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78338785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7239000" y="2063750"/>
            <a:ext cx="3041650" cy="40513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62788390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97126253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6642100" y="1949450"/>
            <a:ext cx="467995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84353570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869950" y="1149350"/>
            <a:ext cx="10452100" cy="2317750"/>
          </a:xfrm>
          <a:prstGeom prst="rect">
            <a:avLst/>
          </a:prstGeom>
        </p:spPr>
        <p:txBody>
          <a:bodyPr anchor="b"/>
          <a:lstStyle/>
          <a:p>
            <a:r>
              <a:t>Title Text</a:t>
            </a:r>
          </a:p>
        </p:txBody>
      </p:sp>
      <p:sp>
        <p:nvSpPr>
          <p:cNvPr id="136" name="Body Level One…"/>
          <p:cNvSpPr txBox="1">
            <a:spLocks noGrp="1"/>
          </p:cNvSpPr>
          <p:nvPr>
            <p:ph type="body" sz="quarter" idx="1"/>
          </p:nvPr>
        </p:nvSpPr>
        <p:spPr>
          <a:xfrm>
            <a:off x="869950" y="3530600"/>
            <a:ext cx="10452100" cy="793750"/>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11806430" y="6475492"/>
            <a:ext cx="288541" cy="287258"/>
          </a:xfrm>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56191158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869950" y="2089150"/>
            <a:ext cx="10452100" cy="2679700"/>
          </a:xfrm>
          <a:prstGeom prst="rect">
            <a:avLst/>
          </a:prstGeom>
        </p:spPr>
        <p:txBody>
          <a:bodyPr/>
          <a:lstStyle/>
          <a:p>
            <a:r>
              <a:t>Title Text</a:t>
            </a:r>
          </a:p>
        </p:txBody>
      </p:sp>
      <p:sp>
        <p:nvSpPr>
          <p:cNvPr id="154" name="Slide Number"/>
          <p:cNvSpPr txBox="1">
            <a:spLocks noGrp="1"/>
          </p:cNvSpPr>
          <p:nvPr>
            <p:ph type="sldNum" sz="quarter" idx="2"/>
          </p:nvPr>
        </p:nvSpPr>
        <p:spPr>
          <a:xfrm>
            <a:off x="11809605" y="6475492"/>
            <a:ext cx="288541" cy="287258"/>
          </a:xfrm>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59363861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11809605" y="6475492"/>
            <a:ext cx="288541" cy="287258"/>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417630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C113-4F48-274B-A8C1-876D478A13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B3A2A-0847-F241-905D-C006E81C94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FA050D-31ED-DB42-AE55-7B534A71EE3E}"/>
              </a:ext>
            </a:extLst>
          </p:cNvPr>
          <p:cNvSpPr>
            <a:spLocks noGrp="1"/>
          </p:cNvSpPr>
          <p:nvPr>
            <p:ph type="dt" sz="half" idx="10"/>
          </p:nvPr>
        </p:nvSpPr>
        <p:spPr/>
        <p:txBody>
          <a:bodyPr/>
          <a:lstStyle/>
          <a:p>
            <a:fld id="{97A62BF7-5C8B-DF47-BF1E-4DA4E6693F3C}" type="datetimeFigureOut">
              <a:rPr lang="en-US" smtClean="0"/>
              <a:t>11/28/22</a:t>
            </a:fld>
            <a:endParaRPr lang="en-US"/>
          </a:p>
        </p:txBody>
      </p:sp>
      <p:sp>
        <p:nvSpPr>
          <p:cNvPr id="5" name="Footer Placeholder 4">
            <a:extLst>
              <a:ext uri="{FF2B5EF4-FFF2-40B4-BE49-F238E27FC236}">
                <a16:creationId xmlns:a16="http://schemas.microsoft.com/office/drawing/2014/main" id="{6474832F-217F-2546-B758-3DEDE3086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84930-997B-B440-BA10-A5D84984C863}"/>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695645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Title &amp; Bullets">
    <p:bg>
      <p:bgPr>
        <a:solidFill>
          <a:srgbClr val="000000"/>
        </a:solidFill>
        <a:effectLst/>
      </p:bgPr>
    </p:bg>
    <p:spTree>
      <p:nvGrpSpPr>
        <p:cNvPr id="1" name=""/>
        <p:cNvGrpSpPr/>
        <p:nvPr/>
      </p:nvGrpSpPr>
      <p:grpSpPr>
        <a:xfrm>
          <a:off x="0" y="0"/>
          <a:ext cx="0" cy="0"/>
          <a:chOff x="0" y="0"/>
          <a:chExt cx="0" cy="0"/>
        </a:xfrm>
      </p:grpSpPr>
      <p:sp>
        <p:nvSpPr>
          <p:cNvPr id="176" name="Title Text"/>
          <p:cNvSpPr txBox="1">
            <a:spLocks noGrp="1"/>
          </p:cNvSpPr>
          <p:nvPr>
            <p:ph type="title"/>
          </p:nvPr>
        </p:nvSpPr>
        <p:spPr>
          <a:xfrm>
            <a:off x="1193800" y="177800"/>
            <a:ext cx="9810750" cy="1714500"/>
          </a:xfrm>
          <a:prstGeom prst="rect">
            <a:avLst/>
          </a:prstGeom>
        </p:spPr>
        <p:txBody>
          <a:bodyPr/>
          <a:lstStyle>
            <a:lvl1pPr>
              <a:defRPr sz="5900">
                <a:solidFill>
                  <a:srgbClr val="FFFFFF"/>
                </a:solidFill>
              </a:defRPr>
            </a:lvl1pPr>
          </a:lstStyle>
          <a:p>
            <a:r>
              <a:t>Title Text</a:t>
            </a:r>
          </a:p>
        </p:txBody>
      </p:sp>
      <p:sp>
        <p:nvSpPr>
          <p:cNvPr id="177" name="Body Level One…"/>
          <p:cNvSpPr txBox="1">
            <a:spLocks noGrp="1"/>
          </p:cNvSpPr>
          <p:nvPr>
            <p:ph type="body" idx="1"/>
          </p:nvPr>
        </p:nvSpPr>
        <p:spPr>
          <a:xfrm>
            <a:off x="1193800" y="1949450"/>
            <a:ext cx="9810750" cy="4019550"/>
          </a:xfrm>
          <a:prstGeom prst="rect">
            <a:avLst/>
          </a:prstGeom>
        </p:spPr>
        <p:txBody>
          <a:bodyPr/>
          <a:lstStyle>
            <a:lvl1pPr marL="444500" indent="-285750">
              <a:spcBef>
                <a:spcPts val="1700"/>
              </a:spcBef>
              <a:defRPr sz="2900">
                <a:solidFill>
                  <a:srgbClr val="FFFFFF"/>
                </a:solidFill>
              </a:defRPr>
            </a:lvl1pPr>
            <a:lvl2pPr marL="666750" indent="-285750">
              <a:spcBef>
                <a:spcPts val="1700"/>
              </a:spcBef>
              <a:defRPr sz="2900">
                <a:solidFill>
                  <a:srgbClr val="FFFFFF"/>
                </a:solidFill>
              </a:defRPr>
            </a:lvl2pPr>
            <a:lvl3pPr marL="889000" indent="-285750">
              <a:spcBef>
                <a:spcPts val="1700"/>
              </a:spcBef>
              <a:defRPr sz="2900">
                <a:solidFill>
                  <a:srgbClr val="FFFFFF"/>
                </a:solidFill>
              </a:defRPr>
            </a:lvl3pPr>
            <a:lvl4pPr marL="1111250" indent="-285750">
              <a:spcBef>
                <a:spcPts val="1700"/>
              </a:spcBef>
              <a:defRPr sz="2900">
                <a:solidFill>
                  <a:srgbClr val="FFFFFF"/>
                </a:solidFill>
              </a:defRPr>
            </a:lvl4pPr>
            <a:lvl5pPr marL="1333500" indent="-285750">
              <a:spcBef>
                <a:spcPts val="1700"/>
              </a:spcBef>
              <a:defRPr sz="2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xfrm>
            <a:off x="5948555"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129780876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_Title &amp; Bullets">
    <p:bg>
      <p:bgPr>
        <a:solidFill>
          <a:srgbClr val="000000"/>
        </a:solidFill>
        <a:effectLst/>
      </p:bgPr>
    </p:bg>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1193800" y="184150"/>
            <a:ext cx="9810750" cy="1714500"/>
          </a:xfrm>
          <a:prstGeom prst="rect">
            <a:avLst/>
          </a:prstGeom>
        </p:spPr>
        <p:txBody>
          <a:bodyPr/>
          <a:lstStyle>
            <a:lvl1pPr>
              <a:defRPr>
                <a:solidFill>
                  <a:srgbClr val="EBEBEB"/>
                </a:solidFill>
              </a:defRPr>
            </a:lvl1pPr>
          </a:lstStyle>
          <a:p>
            <a:r>
              <a:t>Title Text</a:t>
            </a:r>
          </a:p>
        </p:txBody>
      </p:sp>
      <p:sp>
        <p:nvSpPr>
          <p:cNvPr id="186"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BEBEB"/>
                </a:solidFill>
              </a:defRPr>
            </a:lvl1pPr>
            <a:lvl2pPr marL="666750" indent="-285750">
              <a:spcBef>
                <a:spcPts val="1750"/>
              </a:spcBef>
              <a:defRPr>
                <a:solidFill>
                  <a:srgbClr val="EBEBEB"/>
                </a:solidFill>
              </a:defRPr>
            </a:lvl2pPr>
            <a:lvl3pPr marL="889000" indent="-285750">
              <a:spcBef>
                <a:spcPts val="1750"/>
              </a:spcBef>
              <a:defRPr>
                <a:solidFill>
                  <a:srgbClr val="EBEBEB"/>
                </a:solidFill>
              </a:defRPr>
            </a:lvl3pPr>
            <a:lvl4pPr marL="1111250" indent="-285750">
              <a:spcBef>
                <a:spcPts val="1750"/>
              </a:spcBef>
              <a:defRPr>
                <a:solidFill>
                  <a:srgbClr val="EBEBEB"/>
                </a:solidFill>
              </a:defRPr>
            </a:lvl4pPr>
            <a:lvl5pPr marL="1333500" indent="-285750">
              <a:spcBef>
                <a:spcPts val="175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187"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64070489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mp; Bullets copy 1">
    <p:bg>
      <p:bgPr>
        <a:solidFill>
          <a:srgbClr val="000000"/>
        </a:solidFill>
        <a:effectLst/>
      </p:bgPr>
    </p:bg>
    <p:spTree>
      <p:nvGrpSpPr>
        <p:cNvPr id="1" name=""/>
        <p:cNvGrpSpPr/>
        <p:nvPr/>
      </p:nvGrpSpPr>
      <p:grpSpPr>
        <a:xfrm>
          <a:off x="0" y="0"/>
          <a:ext cx="0" cy="0"/>
          <a:chOff x="0" y="0"/>
          <a:chExt cx="0" cy="0"/>
        </a:xfrm>
      </p:grpSpPr>
      <p:sp>
        <p:nvSpPr>
          <p:cNvPr id="194" name="Title Text"/>
          <p:cNvSpPr txBox="1">
            <a:spLocks noGrp="1"/>
          </p:cNvSpPr>
          <p:nvPr>
            <p:ph type="title"/>
          </p:nvPr>
        </p:nvSpPr>
        <p:spPr>
          <a:xfrm>
            <a:off x="1193800" y="184150"/>
            <a:ext cx="9810750" cy="1714500"/>
          </a:xfrm>
          <a:prstGeom prst="rect">
            <a:avLst/>
          </a:prstGeom>
        </p:spPr>
        <p:txBody>
          <a:bodyPr/>
          <a:lstStyle>
            <a:lvl1pPr>
              <a:defRPr>
                <a:solidFill>
                  <a:srgbClr val="ECECEC"/>
                </a:solidFill>
              </a:defRPr>
            </a:lvl1pPr>
          </a:lstStyle>
          <a:p>
            <a:r>
              <a:t>Title Text</a:t>
            </a:r>
          </a:p>
        </p:txBody>
      </p:sp>
      <p:sp>
        <p:nvSpPr>
          <p:cNvPr id="195"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CECEC"/>
                </a:solidFill>
              </a:defRPr>
            </a:lvl1pPr>
            <a:lvl2pPr marL="666750" indent="-285750">
              <a:spcBef>
                <a:spcPts val="1750"/>
              </a:spcBef>
              <a:defRPr>
                <a:solidFill>
                  <a:srgbClr val="ECECEC"/>
                </a:solidFill>
              </a:defRPr>
            </a:lvl2pPr>
            <a:lvl3pPr marL="889000" indent="-285750">
              <a:spcBef>
                <a:spcPts val="1750"/>
              </a:spcBef>
              <a:defRPr>
                <a:solidFill>
                  <a:srgbClr val="ECECEC"/>
                </a:solidFill>
              </a:defRPr>
            </a:lvl3pPr>
            <a:lvl4pPr marL="1111250" indent="-285750">
              <a:spcBef>
                <a:spcPts val="1750"/>
              </a:spcBef>
              <a:defRPr>
                <a:solidFill>
                  <a:srgbClr val="ECECEC"/>
                </a:solidFill>
              </a:defRPr>
            </a:lvl4pPr>
            <a:lvl5pPr marL="1333500" indent="-285750">
              <a:spcBef>
                <a:spcPts val="175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59404783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Bullets copy 5">
    <p:bg>
      <p:bgPr>
        <a:solidFill>
          <a:srgbClr val="000000"/>
        </a:solidFill>
        <a:effectLst/>
      </p:bgPr>
    </p:bg>
    <p:spTree>
      <p:nvGrpSpPr>
        <p:cNvPr id="1" name=""/>
        <p:cNvGrpSpPr/>
        <p:nvPr/>
      </p:nvGrpSpPr>
      <p:grpSpPr>
        <a:xfrm>
          <a:off x="0" y="0"/>
          <a:ext cx="0" cy="0"/>
          <a:chOff x="0" y="0"/>
          <a:chExt cx="0" cy="0"/>
        </a:xfrm>
      </p:grpSpPr>
      <p:sp>
        <p:nvSpPr>
          <p:cNvPr id="203" name="Title Text"/>
          <p:cNvSpPr txBox="1">
            <a:spLocks noGrp="1"/>
          </p:cNvSpPr>
          <p:nvPr>
            <p:ph type="title"/>
          </p:nvPr>
        </p:nvSpPr>
        <p:spPr>
          <a:xfrm>
            <a:off x="1193800" y="184150"/>
            <a:ext cx="9810750" cy="1714500"/>
          </a:xfrm>
          <a:prstGeom prst="rect">
            <a:avLst/>
          </a:prstGeom>
        </p:spPr>
        <p:txBody>
          <a:bodyPr/>
          <a:lstStyle>
            <a:lvl1pPr>
              <a:defRPr>
                <a:solidFill>
                  <a:srgbClr val="ECECEC"/>
                </a:solidFill>
              </a:defRPr>
            </a:lvl1pPr>
          </a:lstStyle>
          <a:p>
            <a:r>
              <a:t>Title Text</a:t>
            </a:r>
          </a:p>
        </p:txBody>
      </p:sp>
      <p:sp>
        <p:nvSpPr>
          <p:cNvPr id="204"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CECEC"/>
                </a:solidFill>
              </a:defRPr>
            </a:lvl1pPr>
            <a:lvl2pPr marL="666750" indent="-285750">
              <a:spcBef>
                <a:spcPts val="1750"/>
              </a:spcBef>
              <a:defRPr>
                <a:solidFill>
                  <a:srgbClr val="ECECEC"/>
                </a:solidFill>
              </a:defRPr>
            </a:lvl2pPr>
            <a:lvl3pPr marL="889000" indent="-285750">
              <a:spcBef>
                <a:spcPts val="1750"/>
              </a:spcBef>
              <a:defRPr>
                <a:solidFill>
                  <a:srgbClr val="ECECEC"/>
                </a:solidFill>
              </a:defRPr>
            </a:lvl3pPr>
            <a:lvl4pPr marL="1111250" indent="-285750">
              <a:spcBef>
                <a:spcPts val="1750"/>
              </a:spcBef>
              <a:defRPr>
                <a:solidFill>
                  <a:srgbClr val="ECECEC"/>
                </a:solidFill>
              </a:defRPr>
            </a:lvl4pPr>
            <a:lvl5pPr marL="1333500" indent="-285750">
              <a:spcBef>
                <a:spcPts val="175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05"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139676496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mp; Bullets copy 6">
    <p:bg>
      <p:bgPr>
        <a:solidFill>
          <a:srgbClr val="000000"/>
        </a:solidFill>
        <a:effectLst/>
      </p:bgPr>
    </p:bg>
    <p:spTree>
      <p:nvGrpSpPr>
        <p:cNvPr id="1" name=""/>
        <p:cNvGrpSpPr/>
        <p:nvPr/>
      </p:nvGrpSpPr>
      <p:grpSpPr>
        <a:xfrm>
          <a:off x="0" y="0"/>
          <a:ext cx="0" cy="0"/>
          <a:chOff x="0" y="0"/>
          <a:chExt cx="0" cy="0"/>
        </a:xfrm>
      </p:grpSpPr>
      <p:sp>
        <p:nvSpPr>
          <p:cNvPr id="212" name="Title Text"/>
          <p:cNvSpPr txBox="1">
            <a:spLocks noGrp="1"/>
          </p:cNvSpPr>
          <p:nvPr>
            <p:ph type="title"/>
          </p:nvPr>
        </p:nvSpPr>
        <p:spPr>
          <a:xfrm>
            <a:off x="1193800" y="184150"/>
            <a:ext cx="9810750" cy="1714500"/>
          </a:xfrm>
          <a:prstGeom prst="rect">
            <a:avLst/>
          </a:prstGeom>
        </p:spPr>
        <p:txBody>
          <a:bodyPr/>
          <a:lstStyle>
            <a:lvl1pPr>
              <a:defRPr>
                <a:solidFill>
                  <a:srgbClr val="ECECEC"/>
                </a:solidFill>
              </a:defRPr>
            </a:lvl1pPr>
          </a:lstStyle>
          <a:p>
            <a:r>
              <a:t>Title Text</a:t>
            </a:r>
          </a:p>
        </p:txBody>
      </p:sp>
      <p:sp>
        <p:nvSpPr>
          <p:cNvPr id="213"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CECEC"/>
                </a:solidFill>
              </a:defRPr>
            </a:lvl1pPr>
            <a:lvl2pPr marL="666750" indent="-285750">
              <a:spcBef>
                <a:spcPts val="1750"/>
              </a:spcBef>
              <a:defRPr>
                <a:solidFill>
                  <a:srgbClr val="ECECEC"/>
                </a:solidFill>
              </a:defRPr>
            </a:lvl2pPr>
            <a:lvl3pPr marL="889000" indent="-285750">
              <a:spcBef>
                <a:spcPts val="1750"/>
              </a:spcBef>
              <a:defRPr>
                <a:solidFill>
                  <a:srgbClr val="ECECEC"/>
                </a:solidFill>
              </a:defRPr>
            </a:lvl3pPr>
            <a:lvl4pPr marL="1111250" indent="-285750">
              <a:spcBef>
                <a:spcPts val="1750"/>
              </a:spcBef>
              <a:defRPr>
                <a:solidFill>
                  <a:srgbClr val="ECECEC"/>
                </a:solidFill>
              </a:defRPr>
            </a:lvl4pPr>
            <a:lvl5pPr marL="1333500" indent="-285750">
              <a:spcBef>
                <a:spcPts val="175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14"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47652748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copy 2">
    <p:bg>
      <p:bgPr>
        <a:solidFill>
          <a:srgbClr val="000000"/>
        </a:solidFill>
        <a:effectLst/>
      </p:bgPr>
    </p:bg>
    <p:spTree>
      <p:nvGrpSpPr>
        <p:cNvPr id="1" name=""/>
        <p:cNvGrpSpPr/>
        <p:nvPr/>
      </p:nvGrpSpPr>
      <p:grpSpPr>
        <a:xfrm>
          <a:off x="0" y="0"/>
          <a:ext cx="0" cy="0"/>
          <a:chOff x="0" y="0"/>
          <a:chExt cx="0" cy="0"/>
        </a:xfrm>
      </p:grpSpPr>
      <p:sp>
        <p:nvSpPr>
          <p:cNvPr id="221" name="Title Text"/>
          <p:cNvSpPr txBox="1">
            <a:spLocks noGrp="1"/>
          </p:cNvSpPr>
          <p:nvPr>
            <p:ph type="title"/>
          </p:nvPr>
        </p:nvSpPr>
        <p:spPr>
          <a:xfrm>
            <a:off x="1193800" y="184150"/>
            <a:ext cx="9810750" cy="1714500"/>
          </a:xfrm>
          <a:prstGeom prst="rect">
            <a:avLst/>
          </a:prstGeom>
        </p:spPr>
        <p:txBody>
          <a:bodyPr/>
          <a:lstStyle>
            <a:lvl1pPr>
              <a:defRPr>
                <a:solidFill>
                  <a:srgbClr val="EBEBEB"/>
                </a:solidFill>
              </a:defRPr>
            </a:lvl1pPr>
          </a:lstStyle>
          <a:p>
            <a:r>
              <a:t>Title Text</a:t>
            </a:r>
          </a:p>
        </p:txBody>
      </p:sp>
      <p:sp>
        <p:nvSpPr>
          <p:cNvPr id="222"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BEBEB"/>
                </a:solidFill>
              </a:defRPr>
            </a:lvl1pPr>
            <a:lvl2pPr marL="666750" indent="-285750">
              <a:spcBef>
                <a:spcPts val="1750"/>
              </a:spcBef>
              <a:defRPr>
                <a:solidFill>
                  <a:srgbClr val="EBEBEB"/>
                </a:solidFill>
              </a:defRPr>
            </a:lvl2pPr>
            <a:lvl3pPr marL="889000" indent="-285750">
              <a:spcBef>
                <a:spcPts val="1750"/>
              </a:spcBef>
              <a:defRPr>
                <a:solidFill>
                  <a:srgbClr val="EBEBEB"/>
                </a:solidFill>
              </a:defRPr>
            </a:lvl3pPr>
            <a:lvl4pPr marL="1111250" indent="-285750">
              <a:spcBef>
                <a:spcPts val="1750"/>
              </a:spcBef>
              <a:defRPr>
                <a:solidFill>
                  <a:srgbClr val="EBEBEB"/>
                </a:solidFill>
              </a:defRPr>
            </a:lvl4pPr>
            <a:lvl5pPr marL="1333500" indent="-285750">
              <a:spcBef>
                <a:spcPts val="175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223"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203438620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Title &amp; Bullets copy">
    <p:bg>
      <p:bgPr>
        <a:solidFill>
          <a:srgbClr val="000000"/>
        </a:solid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1193800" y="184150"/>
            <a:ext cx="9810750" cy="1714500"/>
          </a:xfrm>
          <a:prstGeom prst="rect">
            <a:avLst/>
          </a:prstGeom>
        </p:spPr>
        <p:txBody>
          <a:bodyPr/>
          <a:lstStyle>
            <a:lvl1pPr>
              <a:defRPr>
                <a:solidFill>
                  <a:srgbClr val="EBEBEB"/>
                </a:solidFill>
              </a:defRPr>
            </a:lvl1pPr>
          </a:lstStyle>
          <a:p>
            <a:r>
              <a:t>Title Text</a:t>
            </a:r>
          </a:p>
        </p:txBody>
      </p:sp>
      <p:sp>
        <p:nvSpPr>
          <p:cNvPr id="231"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BEBEB"/>
                </a:solidFill>
              </a:defRPr>
            </a:lvl1pPr>
            <a:lvl2pPr marL="666750" indent="-285750">
              <a:spcBef>
                <a:spcPts val="1750"/>
              </a:spcBef>
              <a:defRPr>
                <a:solidFill>
                  <a:srgbClr val="EBEBEB"/>
                </a:solidFill>
              </a:defRPr>
            </a:lvl2pPr>
            <a:lvl3pPr marL="889000" indent="-285750">
              <a:spcBef>
                <a:spcPts val="1750"/>
              </a:spcBef>
              <a:defRPr>
                <a:solidFill>
                  <a:srgbClr val="EBEBEB"/>
                </a:solidFill>
              </a:defRPr>
            </a:lvl3pPr>
            <a:lvl4pPr marL="1111250" indent="-285750">
              <a:spcBef>
                <a:spcPts val="1750"/>
              </a:spcBef>
              <a:defRPr>
                <a:solidFill>
                  <a:srgbClr val="EBEBEB"/>
                </a:solidFill>
              </a:defRPr>
            </a:lvl4pPr>
            <a:lvl5pPr marL="1333500" indent="-285750">
              <a:spcBef>
                <a:spcPts val="175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270393015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_Title &amp; Bullets">
    <p:bg>
      <p:bgPr>
        <a:solidFill>
          <a:srgbClr val="000000"/>
        </a:solidFill>
        <a:effectLst/>
      </p:bgPr>
    </p:bg>
    <p:spTree>
      <p:nvGrpSpPr>
        <p:cNvPr id="1" name=""/>
        <p:cNvGrpSpPr/>
        <p:nvPr/>
      </p:nvGrpSpPr>
      <p:grpSpPr>
        <a:xfrm>
          <a:off x="0" y="0"/>
          <a:ext cx="0" cy="0"/>
          <a:chOff x="0" y="0"/>
          <a:chExt cx="0" cy="0"/>
        </a:xfrm>
      </p:grpSpPr>
      <p:sp>
        <p:nvSpPr>
          <p:cNvPr id="239" name="Title Text"/>
          <p:cNvSpPr txBox="1">
            <a:spLocks noGrp="1"/>
          </p:cNvSpPr>
          <p:nvPr>
            <p:ph type="title"/>
          </p:nvPr>
        </p:nvSpPr>
        <p:spPr>
          <a:xfrm>
            <a:off x="1193800" y="184150"/>
            <a:ext cx="9810750" cy="1714500"/>
          </a:xfrm>
          <a:prstGeom prst="rect">
            <a:avLst/>
          </a:prstGeom>
        </p:spPr>
        <p:txBody>
          <a:bodyPr/>
          <a:lstStyle>
            <a:lvl1pPr>
              <a:defRPr>
                <a:solidFill>
                  <a:srgbClr val="ECECEC"/>
                </a:solidFill>
              </a:defRPr>
            </a:lvl1pPr>
          </a:lstStyle>
          <a:p>
            <a:r>
              <a:t>Title Text</a:t>
            </a:r>
          </a:p>
        </p:txBody>
      </p:sp>
      <p:sp>
        <p:nvSpPr>
          <p:cNvPr id="240"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CECEC"/>
                </a:solidFill>
              </a:defRPr>
            </a:lvl1pPr>
            <a:lvl2pPr marL="666750" indent="-285750">
              <a:spcBef>
                <a:spcPts val="1750"/>
              </a:spcBef>
              <a:defRPr>
                <a:solidFill>
                  <a:srgbClr val="ECECEC"/>
                </a:solidFill>
              </a:defRPr>
            </a:lvl2pPr>
            <a:lvl3pPr marL="889000" indent="-285750">
              <a:spcBef>
                <a:spcPts val="1750"/>
              </a:spcBef>
              <a:defRPr>
                <a:solidFill>
                  <a:srgbClr val="ECECEC"/>
                </a:solidFill>
              </a:defRPr>
            </a:lvl3pPr>
            <a:lvl4pPr marL="1111250" indent="-285750">
              <a:spcBef>
                <a:spcPts val="1750"/>
              </a:spcBef>
              <a:defRPr>
                <a:solidFill>
                  <a:srgbClr val="ECECEC"/>
                </a:solidFill>
              </a:defRPr>
            </a:lvl4pPr>
            <a:lvl5pPr marL="1333500" indent="-285750">
              <a:spcBef>
                <a:spcPts val="175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147087026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Title &amp; Bullets copy 2">
    <p:bg>
      <p:bgPr>
        <a:solidFill>
          <a:srgbClr val="000000"/>
        </a:solidFill>
        <a:effectLst/>
      </p:bgPr>
    </p:bg>
    <p:spTree>
      <p:nvGrpSpPr>
        <p:cNvPr id="1" name=""/>
        <p:cNvGrpSpPr/>
        <p:nvPr/>
      </p:nvGrpSpPr>
      <p:grpSpPr>
        <a:xfrm>
          <a:off x="0" y="0"/>
          <a:ext cx="0" cy="0"/>
          <a:chOff x="0" y="0"/>
          <a:chExt cx="0" cy="0"/>
        </a:xfrm>
      </p:grpSpPr>
      <p:sp>
        <p:nvSpPr>
          <p:cNvPr id="248" name="Title Text"/>
          <p:cNvSpPr txBox="1">
            <a:spLocks noGrp="1"/>
          </p:cNvSpPr>
          <p:nvPr>
            <p:ph type="title"/>
          </p:nvPr>
        </p:nvSpPr>
        <p:spPr>
          <a:xfrm>
            <a:off x="1193800" y="184150"/>
            <a:ext cx="9810750" cy="1714500"/>
          </a:xfrm>
          <a:prstGeom prst="rect">
            <a:avLst/>
          </a:prstGeom>
        </p:spPr>
        <p:txBody>
          <a:bodyPr/>
          <a:lstStyle>
            <a:lvl1pPr>
              <a:defRPr>
                <a:solidFill>
                  <a:srgbClr val="FFFFFF"/>
                </a:solidFill>
              </a:defRPr>
            </a:lvl1pPr>
          </a:lstStyle>
          <a:p>
            <a:r>
              <a:t>Title Text</a:t>
            </a:r>
          </a:p>
        </p:txBody>
      </p:sp>
      <p:sp>
        <p:nvSpPr>
          <p:cNvPr id="249" name="Body Level One…"/>
          <p:cNvSpPr txBox="1">
            <a:spLocks noGrp="1"/>
          </p:cNvSpPr>
          <p:nvPr>
            <p:ph type="body" idx="1"/>
          </p:nvPr>
        </p:nvSpPr>
        <p:spPr>
          <a:xfrm>
            <a:off x="1193800" y="1955800"/>
            <a:ext cx="9810750" cy="4019550"/>
          </a:xfrm>
          <a:prstGeom prst="rect">
            <a:avLst/>
          </a:prstGeom>
        </p:spPr>
        <p:txBody>
          <a:bodyPr/>
          <a:lstStyle>
            <a:lvl1pPr marL="444500" indent="-285750">
              <a:spcBef>
                <a:spcPts val="1750"/>
              </a:spcBef>
              <a:defRPr>
                <a:solidFill>
                  <a:srgbClr val="FFFFFF"/>
                </a:solidFill>
              </a:defRPr>
            </a:lvl1pPr>
            <a:lvl2pPr marL="666750" indent="-285750">
              <a:spcBef>
                <a:spcPts val="1750"/>
              </a:spcBef>
              <a:defRPr>
                <a:solidFill>
                  <a:srgbClr val="FFFFFF"/>
                </a:solidFill>
              </a:defRPr>
            </a:lvl2pPr>
            <a:lvl3pPr marL="889000" indent="-285750">
              <a:spcBef>
                <a:spcPts val="1750"/>
              </a:spcBef>
              <a:defRPr>
                <a:solidFill>
                  <a:srgbClr val="FFFFFF"/>
                </a:solidFill>
              </a:defRPr>
            </a:lvl3pPr>
            <a:lvl4pPr marL="1111250" indent="-285750">
              <a:spcBef>
                <a:spcPts val="1750"/>
              </a:spcBef>
              <a:defRPr>
                <a:solidFill>
                  <a:srgbClr val="FFFFFF"/>
                </a:solidFill>
              </a:defRPr>
            </a:lvl4pPr>
            <a:lvl5pPr marL="1333500" indent="-285750">
              <a:spcBef>
                <a:spcPts val="1750"/>
              </a:spcBef>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0" name="Slide Number"/>
          <p:cNvSpPr txBox="1">
            <a:spLocks noGrp="1"/>
          </p:cNvSpPr>
          <p:nvPr>
            <p:ph type="sldNum" sz="quarter" idx="2"/>
          </p:nvPr>
        </p:nvSpPr>
        <p:spPr>
          <a:xfrm>
            <a:off x="5953318" y="648819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400436468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69950" y="1149350"/>
            <a:ext cx="10452100" cy="2317750"/>
          </a:xfrm>
          <a:prstGeom prst="rect">
            <a:avLst/>
          </a:prstGeom>
        </p:spPr>
        <p:txBody>
          <a:bodyPr anchor="b"/>
          <a:lstStyle/>
          <a:p>
            <a:r>
              <a:t>Title Text</a:t>
            </a:r>
          </a:p>
        </p:txBody>
      </p:sp>
      <p:sp>
        <p:nvSpPr>
          <p:cNvPr id="12" name="Body Level One…"/>
          <p:cNvSpPr txBox="1">
            <a:spLocks noGrp="1"/>
          </p:cNvSpPr>
          <p:nvPr>
            <p:ph type="body" sz="quarter" idx="1"/>
          </p:nvPr>
        </p:nvSpPr>
        <p:spPr>
          <a:xfrm>
            <a:off x="869950" y="3530600"/>
            <a:ext cx="10452100" cy="793750"/>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1845925" y="64754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489440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32FA-A9AB-8944-9AB3-422C05BBFD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213625-202D-EF44-A1D7-F24F9EFBB5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4D6A96-EEF5-414C-8C19-5A7F1D2FD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B9AD7B-B984-0F48-8AC5-FC8DF3ED96FC}"/>
              </a:ext>
            </a:extLst>
          </p:cNvPr>
          <p:cNvSpPr>
            <a:spLocks noGrp="1"/>
          </p:cNvSpPr>
          <p:nvPr>
            <p:ph type="dt" sz="half" idx="10"/>
          </p:nvPr>
        </p:nvSpPr>
        <p:spPr/>
        <p:txBody>
          <a:bodyPr/>
          <a:lstStyle/>
          <a:p>
            <a:fld id="{97A62BF7-5C8B-DF47-BF1E-4DA4E6693F3C}" type="datetimeFigureOut">
              <a:rPr lang="en-US" smtClean="0"/>
              <a:t>11/28/22</a:t>
            </a:fld>
            <a:endParaRPr lang="en-US"/>
          </a:p>
        </p:txBody>
      </p:sp>
      <p:sp>
        <p:nvSpPr>
          <p:cNvPr id="6" name="Footer Placeholder 5">
            <a:extLst>
              <a:ext uri="{FF2B5EF4-FFF2-40B4-BE49-F238E27FC236}">
                <a16:creationId xmlns:a16="http://schemas.microsoft.com/office/drawing/2014/main" id="{EE174B31-2C47-5848-AA3C-4660F0126F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92A453-C25C-9741-AF5C-10C9CCD632B1}"/>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2536448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869950" y="889000"/>
            <a:ext cx="10452100" cy="5073650"/>
          </a:xfrm>
          <a:prstGeom prst="rect">
            <a:avLst/>
          </a:prstGeom>
        </p:spPr>
        <p:txBody>
          <a:bodyPr/>
          <a:lstStyle>
            <a:lvl1pPr>
              <a:spcBef>
                <a:spcPts val="3650"/>
              </a:spcBef>
            </a:lvl1pPr>
            <a:lvl2pPr>
              <a:spcBef>
                <a:spcPts val="3650"/>
              </a:spcBef>
            </a:lvl2pPr>
            <a:lvl3pPr>
              <a:spcBef>
                <a:spcPts val="3650"/>
              </a:spcBef>
            </a:lvl3pPr>
            <a:lvl4pPr>
              <a:spcBef>
                <a:spcPts val="3650"/>
              </a:spcBef>
            </a:lvl4pPr>
            <a:lvl5pPr>
              <a:spcBef>
                <a:spcPts val="365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948723"/>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1244600" y="177800"/>
            <a:ext cx="9702800" cy="172085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459905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3194050" y="1149350"/>
            <a:ext cx="5803900" cy="32639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71"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8625038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3194050" y="1149350"/>
            <a:ext cx="5803900" cy="32639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80"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4145291"/>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7778750" y="1270000"/>
            <a:ext cx="3232150" cy="431165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8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0706219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778750" y="1270000"/>
            <a:ext cx="3232150" cy="431165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9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264533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7239000" y="2063750"/>
            <a:ext cx="3041650" cy="40513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557807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11849100" y="64754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7736719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CFBA-3C2F-964B-BDC9-3CD53F3D84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0B45A0-59DD-1444-8A80-C092AF21A4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3F4CD8-81EC-B047-931C-11A1522838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74B9DA-B58A-6A47-915C-FA5D0F61C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F1699-6756-C34E-85E0-3F2D618365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956670-AB87-7F4B-AC94-EE131D4B5CE8}"/>
              </a:ext>
            </a:extLst>
          </p:cNvPr>
          <p:cNvSpPr>
            <a:spLocks noGrp="1"/>
          </p:cNvSpPr>
          <p:nvPr>
            <p:ph type="dt" sz="half" idx="10"/>
          </p:nvPr>
        </p:nvSpPr>
        <p:spPr/>
        <p:txBody>
          <a:bodyPr/>
          <a:lstStyle/>
          <a:p>
            <a:fld id="{97A62BF7-5C8B-DF47-BF1E-4DA4E6693F3C}" type="datetimeFigureOut">
              <a:rPr lang="en-US" smtClean="0"/>
              <a:t>11/28/22</a:t>
            </a:fld>
            <a:endParaRPr lang="en-US"/>
          </a:p>
        </p:txBody>
      </p:sp>
      <p:sp>
        <p:nvSpPr>
          <p:cNvPr id="8" name="Footer Placeholder 7">
            <a:extLst>
              <a:ext uri="{FF2B5EF4-FFF2-40B4-BE49-F238E27FC236}">
                <a16:creationId xmlns:a16="http://schemas.microsoft.com/office/drawing/2014/main" id="{C4CEAA60-2C16-534B-BF44-3834A4E066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50377-481F-DA47-B2FB-A90CA0F046A8}"/>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2153119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1A24-73B6-3E49-BB61-709E9AED01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34E097-EB65-CE4F-A694-8BB519265ABF}"/>
              </a:ext>
            </a:extLst>
          </p:cNvPr>
          <p:cNvSpPr>
            <a:spLocks noGrp="1"/>
          </p:cNvSpPr>
          <p:nvPr>
            <p:ph type="dt" sz="half" idx="10"/>
          </p:nvPr>
        </p:nvSpPr>
        <p:spPr/>
        <p:txBody>
          <a:bodyPr/>
          <a:lstStyle/>
          <a:p>
            <a:fld id="{97A62BF7-5C8B-DF47-BF1E-4DA4E6693F3C}" type="datetimeFigureOut">
              <a:rPr lang="en-US" smtClean="0"/>
              <a:t>11/28/22</a:t>
            </a:fld>
            <a:endParaRPr lang="en-US"/>
          </a:p>
        </p:txBody>
      </p:sp>
      <p:sp>
        <p:nvSpPr>
          <p:cNvPr id="4" name="Footer Placeholder 3">
            <a:extLst>
              <a:ext uri="{FF2B5EF4-FFF2-40B4-BE49-F238E27FC236}">
                <a16:creationId xmlns:a16="http://schemas.microsoft.com/office/drawing/2014/main" id="{161137C3-2453-C846-8B14-4202ED71BD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876B2F-AC81-DC42-9C2D-F735897F628F}"/>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27091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9B9622-8135-C447-98C0-F25508B3B8BF}"/>
              </a:ext>
            </a:extLst>
          </p:cNvPr>
          <p:cNvSpPr>
            <a:spLocks noGrp="1"/>
          </p:cNvSpPr>
          <p:nvPr>
            <p:ph type="dt" sz="half" idx="10"/>
          </p:nvPr>
        </p:nvSpPr>
        <p:spPr/>
        <p:txBody>
          <a:bodyPr/>
          <a:lstStyle/>
          <a:p>
            <a:fld id="{97A62BF7-5C8B-DF47-BF1E-4DA4E6693F3C}" type="datetimeFigureOut">
              <a:rPr lang="en-US" smtClean="0"/>
              <a:t>11/28/22</a:t>
            </a:fld>
            <a:endParaRPr lang="en-US"/>
          </a:p>
        </p:txBody>
      </p:sp>
      <p:sp>
        <p:nvSpPr>
          <p:cNvPr id="3" name="Footer Placeholder 2">
            <a:extLst>
              <a:ext uri="{FF2B5EF4-FFF2-40B4-BE49-F238E27FC236}">
                <a16:creationId xmlns:a16="http://schemas.microsoft.com/office/drawing/2014/main" id="{AC093CB7-24B2-474A-8613-F4D9915FAB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1BF3D8-ADBC-DB4C-B2CE-91C9984F7BCD}"/>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38219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4C09-3669-974C-8250-EF5960F1F3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65164-D502-7D47-9BEF-4AE2883DBF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00A3ED-C81B-374A-8983-0BA95E271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AA3CF-7D32-AD4F-9BB7-D23CF283C4AB}"/>
              </a:ext>
            </a:extLst>
          </p:cNvPr>
          <p:cNvSpPr>
            <a:spLocks noGrp="1"/>
          </p:cNvSpPr>
          <p:nvPr>
            <p:ph type="dt" sz="half" idx="10"/>
          </p:nvPr>
        </p:nvSpPr>
        <p:spPr/>
        <p:txBody>
          <a:bodyPr/>
          <a:lstStyle/>
          <a:p>
            <a:fld id="{97A62BF7-5C8B-DF47-BF1E-4DA4E6693F3C}" type="datetimeFigureOut">
              <a:rPr lang="en-US" smtClean="0"/>
              <a:t>11/28/22</a:t>
            </a:fld>
            <a:endParaRPr lang="en-US"/>
          </a:p>
        </p:txBody>
      </p:sp>
      <p:sp>
        <p:nvSpPr>
          <p:cNvPr id="6" name="Footer Placeholder 5">
            <a:extLst>
              <a:ext uri="{FF2B5EF4-FFF2-40B4-BE49-F238E27FC236}">
                <a16:creationId xmlns:a16="http://schemas.microsoft.com/office/drawing/2014/main" id="{44136610-B0CE-A245-810E-AFF6E8E267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D929E-983A-5A47-BFF3-70C8B1D37FCD}"/>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960144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836B-6E61-D546-A64E-B878A84F3E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05C8A9-DB06-3244-9478-0D1E5BA429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3ACF06-42A3-BD40-8698-398C56D7E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EE4A6B-4AA5-1F48-92BC-957FA911C1AC}"/>
              </a:ext>
            </a:extLst>
          </p:cNvPr>
          <p:cNvSpPr>
            <a:spLocks noGrp="1"/>
          </p:cNvSpPr>
          <p:nvPr>
            <p:ph type="dt" sz="half" idx="10"/>
          </p:nvPr>
        </p:nvSpPr>
        <p:spPr/>
        <p:txBody>
          <a:bodyPr/>
          <a:lstStyle/>
          <a:p>
            <a:fld id="{97A62BF7-5C8B-DF47-BF1E-4DA4E6693F3C}" type="datetimeFigureOut">
              <a:rPr lang="en-US" smtClean="0"/>
              <a:t>11/28/22</a:t>
            </a:fld>
            <a:endParaRPr lang="en-US"/>
          </a:p>
        </p:txBody>
      </p:sp>
      <p:sp>
        <p:nvSpPr>
          <p:cNvPr id="6" name="Footer Placeholder 5">
            <a:extLst>
              <a:ext uri="{FF2B5EF4-FFF2-40B4-BE49-F238E27FC236}">
                <a16:creationId xmlns:a16="http://schemas.microsoft.com/office/drawing/2014/main" id="{F0D331D3-2258-D743-AEBA-60E3E7852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95F865-66D1-6D4E-9BBE-8B17DEB9DBB2}"/>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890558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8696A5-23FB-8744-BBAE-5C5E6A8403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365ABA-BCF7-D242-8909-9585342F1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6A6D84-3BAE-F64F-9505-D89D4F4DD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62BF7-5C8B-DF47-BF1E-4DA4E6693F3C}" type="datetimeFigureOut">
              <a:rPr lang="en-US" smtClean="0"/>
              <a:t>11/28/22</a:t>
            </a:fld>
            <a:endParaRPr lang="en-US"/>
          </a:p>
        </p:txBody>
      </p:sp>
      <p:sp>
        <p:nvSpPr>
          <p:cNvPr id="5" name="Footer Placeholder 4">
            <a:extLst>
              <a:ext uri="{FF2B5EF4-FFF2-40B4-BE49-F238E27FC236}">
                <a16:creationId xmlns:a16="http://schemas.microsoft.com/office/drawing/2014/main" id="{116A2D0E-0022-D84D-B8C9-25C696223A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F71524-E502-B745-A053-0836553407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7955509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76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69950" y="177800"/>
            <a:ext cx="10452100" cy="1720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869950" y="1949450"/>
            <a:ext cx="10452100" cy="4273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45380" y="6488192"/>
            <a:ext cx="288541" cy="287258"/>
          </a:xfrm>
          <a:prstGeom prst="rect">
            <a:avLst/>
          </a:prstGeom>
          <a:ln w="12700">
            <a:miter lim="400000"/>
          </a:ln>
        </p:spPr>
        <p:txBody>
          <a:bodyPr wrap="none" lIns="50800" tIns="50800" rIns="50800" bIns="50800" anchor="b">
            <a:spAutoFit/>
          </a:bodyPr>
          <a:lstStyle>
            <a:lvl1pPr algn="ctr" defTabSz="412750">
              <a:defRPr sz="1200">
                <a:latin typeface="+mj-lt"/>
                <a:ea typeface="+mj-ea"/>
                <a:cs typeface="+mj-cs"/>
                <a:sym typeface="Gill Sans"/>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37708874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Lst>
  <p:transition spd="med"/>
  <p:txStyles>
    <p:titleStyle>
      <a:lvl1pPr marL="0" marR="0" indent="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1pPr>
      <a:lvl2pPr marL="0" marR="0" indent="1714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2pPr>
      <a:lvl3pPr marL="0" marR="0" indent="3429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3pPr>
      <a:lvl4pPr marL="0" marR="0" indent="5143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4pPr>
      <a:lvl5pPr marL="0" marR="0" indent="6858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5pPr>
      <a:lvl6pPr marL="0" marR="0" indent="8572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6pPr>
      <a:lvl7pPr marL="0" marR="0" indent="10287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7pPr>
      <a:lvl8pPr marL="0" marR="0" indent="12001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8pPr>
      <a:lvl9pPr marL="0" marR="0" indent="13716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9pPr>
    </p:titleStyle>
    <p:bodyStyle>
      <a:lvl1pPr marL="558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1pPr>
      <a:lvl2pPr marL="7810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2pPr>
      <a:lvl3pPr marL="10033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3pPr>
      <a:lvl4pPr marL="12255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4pPr>
      <a:lvl5pPr marL="1447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5pPr>
      <a:lvl6pPr marL="16256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6pPr>
      <a:lvl7pPr marL="18034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7pPr>
      <a:lvl8pPr marL="19812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8pPr>
      <a:lvl9pPr marL="21590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714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5143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8572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10287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12001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1371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69950" y="177800"/>
            <a:ext cx="10452100" cy="17208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869950" y="1949450"/>
            <a:ext cx="10452100" cy="4273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849100" y="6475492"/>
            <a:ext cx="309380" cy="287258"/>
          </a:xfrm>
          <a:prstGeom prst="rect">
            <a:avLst/>
          </a:prstGeom>
          <a:ln w="12700">
            <a:miter lim="400000"/>
          </a:ln>
        </p:spPr>
        <p:txBody>
          <a:bodyPr wrap="none" lIns="50800" tIns="50800" rIns="50800" bIns="50800" anchor="b">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249539789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Lst>
  <p:transition spd="med"/>
  <p:txStyles>
    <p:titleStyle>
      <a:lvl1pPr marL="0" marR="0" indent="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1pPr>
      <a:lvl2pPr marL="0" marR="0" indent="1714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2pPr>
      <a:lvl3pPr marL="0" marR="0" indent="3429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3pPr>
      <a:lvl4pPr marL="0" marR="0" indent="5143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4pPr>
      <a:lvl5pPr marL="0" marR="0" indent="6858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5pPr>
      <a:lvl6pPr marL="0" marR="0" indent="8572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6pPr>
      <a:lvl7pPr marL="0" marR="0" indent="10287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7pPr>
      <a:lvl8pPr marL="0" marR="0" indent="12001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8pPr>
      <a:lvl9pPr marL="0" marR="0" indent="13716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9pPr>
    </p:titleStyle>
    <p:bodyStyle>
      <a:lvl1pPr marL="558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1pPr>
      <a:lvl2pPr marL="7810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2pPr>
      <a:lvl3pPr marL="10033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3pPr>
      <a:lvl4pPr marL="12255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4pPr>
      <a:lvl5pPr marL="1447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5pPr>
      <a:lvl6pPr marL="16256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6pPr>
      <a:lvl7pPr marL="18034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7pPr>
      <a:lvl8pPr marL="19812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8pPr>
      <a:lvl9pPr marL="21590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714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5143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8572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10287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12001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1371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77.sv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59.png"/><Relationship Id="rId4" Type="http://schemas.openxmlformats.org/officeDocument/2006/relationships/image" Target="../media/image58.png"/></Relationships>
</file>

<file path=ppt/slides/_rels/slide10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9.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9.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83.png"/><Relationship Id="rId3" Type="http://schemas.microsoft.com/office/2007/relationships/media" Target="../media/media3.mov"/><Relationship Id="rId7" Type="http://schemas.openxmlformats.org/officeDocument/2006/relationships/slideLayout" Target="../slideLayouts/slideLayout2.xml"/><Relationship Id="rId12" Type="http://schemas.openxmlformats.org/officeDocument/2006/relationships/image" Target="../media/image82.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video" Target="../media/media4.mov"/><Relationship Id="rId11" Type="http://schemas.openxmlformats.org/officeDocument/2006/relationships/image" Target="../media/image81.png"/><Relationship Id="rId5" Type="http://schemas.microsoft.com/office/2007/relationships/media" Target="../media/media4.mov"/><Relationship Id="rId10" Type="http://schemas.openxmlformats.org/officeDocument/2006/relationships/image" Target="../media/image59.png"/><Relationship Id="rId4" Type="http://schemas.openxmlformats.org/officeDocument/2006/relationships/video" Target="../media/media3.mov"/><Relationship Id="rId9" Type="http://schemas.openxmlformats.org/officeDocument/2006/relationships/image" Target="../media/image58.png"/></Relationships>
</file>

<file path=ppt/slides/_rels/slide111.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media" Target="../media/media6.mov"/><Relationship Id="rId7" Type="http://schemas.openxmlformats.org/officeDocument/2006/relationships/image" Target="../media/image58.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57.png"/><Relationship Id="rId5" Type="http://schemas.openxmlformats.org/officeDocument/2006/relationships/slideLayout" Target="../slideLayouts/slideLayout2.xml"/><Relationship Id="rId10" Type="http://schemas.openxmlformats.org/officeDocument/2006/relationships/image" Target="../media/image85.png"/><Relationship Id="rId4" Type="http://schemas.openxmlformats.org/officeDocument/2006/relationships/video" Target="../media/media6.mov"/><Relationship Id="rId9" Type="http://schemas.openxmlformats.org/officeDocument/2006/relationships/image" Target="../media/image84.png"/></Relationships>
</file>

<file path=ppt/slides/_rels/slide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88.png"/><Relationship Id="rId4" Type="http://schemas.openxmlformats.org/officeDocument/2006/relationships/image" Target="../media/image87.png"/></Relationships>
</file>

<file path=ppt/slides/_rels/slide1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89.png"/></Relationships>
</file>

<file path=ppt/slides/_rels/slide1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91.png"/><Relationship Id="rId7" Type="http://schemas.openxmlformats.org/officeDocument/2006/relationships/image" Target="../media/image94.jpe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57.png"/><Relationship Id="rId4" Type="http://schemas.openxmlformats.org/officeDocument/2006/relationships/image" Target="../media/image92.png"/><Relationship Id="rId9" Type="http://schemas.openxmlformats.org/officeDocument/2006/relationships/image" Target="../media/image58.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hyperlink" Target="https://jamboard.google.com/d/1BiomWOaiN3-DFsCyu0gM7Kyg9MEjGUR3b7muGjeVXlM/edit?usp=sharing"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4.png"/><Relationship Id="rId4" Type="http://schemas.openxmlformats.org/officeDocument/2006/relationships/image" Target="../media/image63.png"/></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6.png"/><Relationship Id="rId7"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8.png"/><Relationship Id="rId4" Type="http://schemas.openxmlformats.org/officeDocument/2006/relationships/image" Target="../media/image67.png"/></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5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2.png"/></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80B0-766C-9840-A692-173CC3C3CDD3}"/>
              </a:ext>
            </a:extLst>
          </p:cNvPr>
          <p:cNvSpPr>
            <a:spLocks noGrp="1"/>
          </p:cNvSpPr>
          <p:nvPr>
            <p:ph type="ctrTitle"/>
          </p:nvPr>
        </p:nvSpPr>
        <p:spPr>
          <a:xfrm>
            <a:off x="0" y="1977764"/>
            <a:ext cx="12191999" cy="2387600"/>
          </a:xfrm>
          <a:solidFill>
            <a:srgbClr val="80A7A7"/>
          </a:solidFill>
        </p:spPr>
        <p:txBody>
          <a:bodyPr>
            <a:normAutofit/>
          </a:bodyPr>
          <a:lstStyle/>
          <a:p>
            <a:r>
              <a:rPr lang="en-US" dirty="0">
                <a:solidFill>
                  <a:schemeClr val="bg1"/>
                </a:solidFill>
              </a:rPr>
              <a:t>Lecture 15: Visualization for Communication </a:t>
            </a:r>
          </a:p>
        </p:txBody>
      </p:sp>
      <p:sp>
        <p:nvSpPr>
          <p:cNvPr id="3" name="Subtitle 2">
            <a:extLst>
              <a:ext uri="{FF2B5EF4-FFF2-40B4-BE49-F238E27FC236}">
                <a16:creationId xmlns:a16="http://schemas.microsoft.com/office/drawing/2014/main" id="{EEF641E3-C938-BE4E-A813-A44E7E2BF207}"/>
              </a:ext>
            </a:extLst>
          </p:cNvPr>
          <p:cNvSpPr>
            <a:spLocks noGrp="1"/>
          </p:cNvSpPr>
          <p:nvPr>
            <p:ph type="subTitle" idx="1"/>
          </p:nvPr>
        </p:nvSpPr>
        <p:spPr>
          <a:xfrm>
            <a:off x="1524000" y="4457439"/>
            <a:ext cx="9144000" cy="1655762"/>
          </a:xfrm>
        </p:spPr>
        <p:txBody>
          <a:bodyPr/>
          <a:lstStyle/>
          <a:p>
            <a:pPr algn="l"/>
            <a:r>
              <a:rPr lang="en-US" sz="3200" dirty="0"/>
              <a:t>DS4200 Fall 2022</a:t>
            </a:r>
          </a:p>
          <a:p>
            <a:pPr algn="l"/>
            <a:r>
              <a:rPr lang="en-US" sz="3200" dirty="0"/>
              <a:t>Prof. Ab Mosca (they/them)</a:t>
            </a:r>
          </a:p>
        </p:txBody>
      </p:sp>
    </p:spTree>
    <p:extLst>
      <p:ext uri="{BB962C8B-B14F-4D97-AF65-F5344CB8AC3E}">
        <p14:creationId xmlns:p14="http://schemas.microsoft.com/office/powerpoint/2010/main" val="501176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3" name="Rectangle 2">
            <a:extLst>
              <a:ext uri="{FF2B5EF4-FFF2-40B4-BE49-F238E27FC236}">
                <a16:creationId xmlns:a16="http://schemas.microsoft.com/office/drawing/2014/main" id="{8060A8FC-0F2E-3542-B9F4-0861A61F1421}"/>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4" name="Rectangle 3">
            <a:extLst>
              <a:ext uri="{FF2B5EF4-FFF2-40B4-BE49-F238E27FC236}">
                <a16:creationId xmlns:a16="http://schemas.microsoft.com/office/drawing/2014/main" id="{6A4EAB6C-A3E8-5744-80C0-FAC9D7E4E9AA}"/>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7276D47-C4DB-374A-BF3A-18C26AAAFB3B}"/>
              </a:ext>
            </a:extLst>
          </p:cNvPr>
          <p:cNvSpPr/>
          <p:nvPr/>
        </p:nvSpPr>
        <p:spPr>
          <a:xfrm>
            <a:off x="5608704" y="1882417"/>
            <a:ext cx="2593980"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a:t>
            </a:r>
            <a:r>
              <a:rPr lang="en-US" sz="4000" dirty="0">
                <a:ln w="0"/>
                <a:solidFill>
                  <a:schemeClr val="tx2"/>
                </a:solidFill>
                <a:effectLst>
                  <a:outerShdw blurRad="38100" dist="19050" dir="2700000" algn="tl" rotWithShape="0">
                    <a:schemeClr val="dk1">
                      <a:alpha val="40000"/>
                    </a:schemeClr>
                  </a:outerShdw>
                </a:effectLst>
              </a:rPr>
              <a:t>Modeling</a:t>
            </a:r>
            <a:endParaRPr lang="en-US" sz="40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931788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1" descr="A screenshot of a cell phone&#10;&#10;Description automatically generated">
            <a:extLst>
              <a:ext uri="{FF2B5EF4-FFF2-40B4-BE49-F238E27FC236}">
                <a16:creationId xmlns:a16="http://schemas.microsoft.com/office/drawing/2014/main" id="{6ED3E31E-ACB8-5A43-86B3-E3390B234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10">
            <a:extLst>
              <a:ext uri="{FF2B5EF4-FFF2-40B4-BE49-F238E27FC236}">
                <a16:creationId xmlns:a16="http://schemas.microsoft.com/office/drawing/2014/main" id="{A12F2196-A9C4-E14A-94A6-20E7C6CC8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7" descr="A picture containing drawing&#10;&#10;Description automatically generated">
            <a:extLst>
              <a:ext uri="{FF2B5EF4-FFF2-40B4-BE49-F238E27FC236}">
                <a16:creationId xmlns:a16="http://schemas.microsoft.com/office/drawing/2014/main" id="{0CEB6638-1A5F-044B-A6C9-8EB45BB55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6">
            <a:extLst>
              <a:ext uri="{FF2B5EF4-FFF2-40B4-BE49-F238E27FC236}">
                <a16:creationId xmlns:a16="http://schemas.microsoft.com/office/drawing/2014/main" id="{EBD450C3-96C4-734C-95EF-2D003801C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CD8ED36C-B161-734A-883C-D5A8D7139C5E}"/>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6552499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1" descr="A screenshot of a cell phone&#10;&#10;Description automatically generated">
            <a:extLst>
              <a:ext uri="{FF2B5EF4-FFF2-40B4-BE49-F238E27FC236}">
                <a16:creationId xmlns:a16="http://schemas.microsoft.com/office/drawing/2014/main" id="{6ED3E31E-ACB8-5A43-86B3-E3390B234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0A6841BF-C9A5-8F42-A08E-FB478E8435F8}"/>
              </a:ext>
            </a:extLst>
          </p:cNvPr>
          <p:cNvSpPr/>
          <p:nvPr/>
        </p:nvSpPr>
        <p:spPr>
          <a:xfrm>
            <a:off x="199713" y="1960563"/>
            <a:ext cx="217232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Positive</a:t>
            </a:r>
          </a:p>
        </p:txBody>
      </p:sp>
      <p:sp>
        <p:nvSpPr>
          <p:cNvPr id="15" name="Rectangle 14">
            <a:extLst>
              <a:ext uri="{FF2B5EF4-FFF2-40B4-BE49-F238E27FC236}">
                <a16:creationId xmlns:a16="http://schemas.microsoft.com/office/drawing/2014/main" id="{65389ED0-6DDC-C344-A49A-42B3FA83E6C2}"/>
              </a:ext>
            </a:extLst>
          </p:cNvPr>
          <p:cNvSpPr/>
          <p:nvPr/>
        </p:nvSpPr>
        <p:spPr>
          <a:xfrm>
            <a:off x="3174742" y="1957917"/>
            <a:ext cx="2332818"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Negative</a:t>
            </a:r>
          </a:p>
        </p:txBody>
      </p:sp>
      <p:sp>
        <p:nvSpPr>
          <p:cNvPr id="16" name="Rectangle 15">
            <a:extLst>
              <a:ext uri="{FF2B5EF4-FFF2-40B4-BE49-F238E27FC236}">
                <a16:creationId xmlns:a16="http://schemas.microsoft.com/office/drawing/2014/main" id="{5EC863F8-E232-9B44-AD56-6374BA5AA4E5}"/>
              </a:ext>
            </a:extLst>
          </p:cNvPr>
          <p:cNvSpPr/>
          <p:nvPr/>
        </p:nvSpPr>
        <p:spPr>
          <a:xfrm>
            <a:off x="6348511" y="1930136"/>
            <a:ext cx="226119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Positive</a:t>
            </a:r>
          </a:p>
        </p:txBody>
      </p:sp>
      <p:sp>
        <p:nvSpPr>
          <p:cNvPr id="17" name="Rectangle 16">
            <a:extLst>
              <a:ext uri="{FF2B5EF4-FFF2-40B4-BE49-F238E27FC236}">
                <a16:creationId xmlns:a16="http://schemas.microsoft.com/office/drawing/2014/main" id="{0173507A-95F0-6D41-BB46-0755AC07B2A6}"/>
              </a:ext>
            </a:extLst>
          </p:cNvPr>
          <p:cNvSpPr/>
          <p:nvPr/>
        </p:nvSpPr>
        <p:spPr>
          <a:xfrm>
            <a:off x="9494859" y="1961886"/>
            <a:ext cx="2421689"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Negative</a:t>
            </a:r>
          </a:p>
        </p:txBody>
      </p:sp>
      <p:pic>
        <p:nvPicPr>
          <p:cNvPr id="49159" name="Picture 10">
            <a:extLst>
              <a:ext uri="{FF2B5EF4-FFF2-40B4-BE49-F238E27FC236}">
                <a16:creationId xmlns:a16="http://schemas.microsoft.com/office/drawing/2014/main" id="{A12F2196-A9C4-E14A-94A6-20E7C6CC8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7" descr="A picture containing drawing&#10;&#10;Description automatically generated">
            <a:extLst>
              <a:ext uri="{FF2B5EF4-FFF2-40B4-BE49-F238E27FC236}">
                <a16:creationId xmlns:a16="http://schemas.microsoft.com/office/drawing/2014/main" id="{0CEB6638-1A5F-044B-A6C9-8EB45BB55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6">
            <a:extLst>
              <a:ext uri="{FF2B5EF4-FFF2-40B4-BE49-F238E27FC236}">
                <a16:creationId xmlns:a16="http://schemas.microsoft.com/office/drawing/2014/main" id="{EBD450C3-96C4-734C-95EF-2D003801C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CD8ED36C-B161-734A-883C-D5A8D7139C5E}"/>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41384129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1" descr="A screenshot of a cell phone&#10;&#10;Description automatically generated">
            <a:extLst>
              <a:ext uri="{FF2B5EF4-FFF2-40B4-BE49-F238E27FC236}">
                <a16:creationId xmlns:a16="http://schemas.microsoft.com/office/drawing/2014/main" id="{D2FDE6B1-294B-6549-9D6E-0D1DFFB3B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1C780BFF-BB59-654F-BA06-4C43054C3300}"/>
              </a:ext>
            </a:extLst>
          </p:cNvPr>
          <p:cNvSpPr/>
          <p:nvPr/>
        </p:nvSpPr>
        <p:spPr>
          <a:xfrm>
            <a:off x="199713" y="1960563"/>
            <a:ext cx="217232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Positive</a:t>
            </a:r>
          </a:p>
        </p:txBody>
      </p:sp>
      <p:sp>
        <p:nvSpPr>
          <p:cNvPr id="15" name="Rectangle 14">
            <a:extLst>
              <a:ext uri="{FF2B5EF4-FFF2-40B4-BE49-F238E27FC236}">
                <a16:creationId xmlns:a16="http://schemas.microsoft.com/office/drawing/2014/main" id="{A998C6AC-3760-9B44-89EE-C29347E1C330}"/>
              </a:ext>
            </a:extLst>
          </p:cNvPr>
          <p:cNvSpPr/>
          <p:nvPr/>
        </p:nvSpPr>
        <p:spPr>
          <a:xfrm>
            <a:off x="3174742" y="1957917"/>
            <a:ext cx="2332818"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Negative</a:t>
            </a:r>
          </a:p>
        </p:txBody>
      </p:sp>
      <p:sp>
        <p:nvSpPr>
          <p:cNvPr id="16" name="Rectangle 15">
            <a:extLst>
              <a:ext uri="{FF2B5EF4-FFF2-40B4-BE49-F238E27FC236}">
                <a16:creationId xmlns:a16="http://schemas.microsoft.com/office/drawing/2014/main" id="{C09EAFEE-9421-B547-9BA3-997ADBF2CDAA}"/>
              </a:ext>
            </a:extLst>
          </p:cNvPr>
          <p:cNvSpPr/>
          <p:nvPr/>
        </p:nvSpPr>
        <p:spPr>
          <a:xfrm>
            <a:off x="6348511" y="1930136"/>
            <a:ext cx="226119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Positive</a:t>
            </a:r>
          </a:p>
        </p:txBody>
      </p:sp>
      <p:sp>
        <p:nvSpPr>
          <p:cNvPr id="17" name="Rectangle 16">
            <a:extLst>
              <a:ext uri="{FF2B5EF4-FFF2-40B4-BE49-F238E27FC236}">
                <a16:creationId xmlns:a16="http://schemas.microsoft.com/office/drawing/2014/main" id="{0E1E7C01-875F-FA4B-916F-B5D54A2BC37C}"/>
              </a:ext>
            </a:extLst>
          </p:cNvPr>
          <p:cNvSpPr/>
          <p:nvPr/>
        </p:nvSpPr>
        <p:spPr>
          <a:xfrm>
            <a:off x="9494859" y="1961886"/>
            <a:ext cx="2421689"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Negative</a:t>
            </a:r>
          </a:p>
        </p:txBody>
      </p:sp>
      <p:sp>
        <p:nvSpPr>
          <p:cNvPr id="18" name="Frame 17">
            <a:extLst>
              <a:ext uri="{FF2B5EF4-FFF2-40B4-BE49-F238E27FC236}">
                <a16:creationId xmlns:a16="http://schemas.microsoft.com/office/drawing/2014/main" id="{5EA4B920-B082-0A45-B2CC-D2AC0F94FB08}"/>
              </a:ext>
            </a:extLst>
          </p:cNvPr>
          <p:cNvSpPr/>
          <p:nvPr/>
        </p:nvSpPr>
        <p:spPr bwMode="auto">
          <a:xfrm>
            <a:off x="2477824" y="3365500"/>
            <a:ext cx="1863989" cy="571500"/>
          </a:xfrm>
          <a:prstGeom prst="frame">
            <a:avLst>
              <a:gd name="adj1" fmla="val 0"/>
            </a:avLst>
          </a:prstGeom>
          <a:noFill/>
          <a:ln w="101600" cap="flat" cmpd="sng" algn="ctr">
            <a:solidFill>
              <a:srgbClr val="F30000"/>
            </a:solid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cxnSp>
        <p:nvCxnSpPr>
          <p:cNvPr id="45064" name="Straight Arrow Connector 19">
            <a:extLst>
              <a:ext uri="{FF2B5EF4-FFF2-40B4-BE49-F238E27FC236}">
                <a16:creationId xmlns:a16="http://schemas.microsoft.com/office/drawing/2014/main" id="{8FD774E0-B275-5D4F-8178-AEA948EF8739}"/>
              </a:ext>
            </a:extLst>
          </p:cNvPr>
          <p:cNvCxnSpPr>
            <a:cxnSpLocks noChangeShapeType="1"/>
          </p:cNvCxnSpPr>
          <p:nvPr/>
        </p:nvCxnSpPr>
        <p:spPr bwMode="auto">
          <a:xfrm>
            <a:off x="1365250" y="2468562"/>
            <a:ext cx="952500" cy="805657"/>
          </a:xfrm>
          <a:prstGeom prst="straightConnector1">
            <a:avLst/>
          </a:prstGeom>
          <a:noFill/>
          <a:ln w="76200" algn="ctr">
            <a:solidFill>
              <a:srgbClr val="F30000"/>
            </a:solidFill>
            <a:round/>
            <a:headEnd/>
            <a:tailEnd type="triangle" w="med" len="med"/>
          </a:ln>
          <a:extLst>
            <a:ext uri="{909E8E84-426E-40DD-AFC4-6F175D3DCCD1}">
              <a14:hiddenFill xmlns:a14="http://schemas.microsoft.com/office/drawing/2010/main">
                <a:noFill/>
              </a14:hiddenFill>
            </a:ext>
          </a:extLst>
        </p:spPr>
      </p:cxnSp>
      <p:pic>
        <p:nvPicPr>
          <p:cNvPr id="45065" name="Picture 10">
            <a:extLst>
              <a:ext uri="{FF2B5EF4-FFF2-40B4-BE49-F238E27FC236}">
                <a16:creationId xmlns:a16="http://schemas.microsoft.com/office/drawing/2014/main" id="{BA29514D-B535-DE48-BCA1-A2E75EFFB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7" descr="A picture containing drawing&#10;&#10;Description automatically generated">
            <a:extLst>
              <a:ext uri="{FF2B5EF4-FFF2-40B4-BE49-F238E27FC236}">
                <a16:creationId xmlns:a16="http://schemas.microsoft.com/office/drawing/2014/main" id="{CB30EFED-CA94-3B4D-A604-4805BF628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Picture 16">
            <a:extLst>
              <a:ext uri="{FF2B5EF4-FFF2-40B4-BE49-F238E27FC236}">
                <a16:creationId xmlns:a16="http://schemas.microsoft.com/office/drawing/2014/main" id="{A0BA205F-A5C2-884A-86EF-DAAE5BBEB0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91295E15-2607-FD46-89C1-E63CF1E4D122}"/>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32716719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1" descr="A screenshot of a cell phone&#10;&#10;Description automatically generated">
            <a:extLst>
              <a:ext uri="{FF2B5EF4-FFF2-40B4-BE49-F238E27FC236}">
                <a16:creationId xmlns:a16="http://schemas.microsoft.com/office/drawing/2014/main" id="{8982E235-3B45-8641-A38E-59B9909DD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B1BEFB79-C748-5B4A-89CE-0E18D797E52A}"/>
              </a:ext>
            </a:extLst>
          </p:cNvPr>
          <p:cNvSpPr/>
          <p:nvPr/>
        </p:nvSpPr>
        <p:spPr>
          <a:xfrm>
            <a:off x="199713" y="1960563"/>
            <a:ext cx="217232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Positive</a:t>
            </a:r>
          </a:p>
        </p:txBody>
      </p:sp>
      <p:sp>
        <p:nvSpPr>
          <p:cNvPr id="15" name="Rectangle 14">
            <a:extLst>
              <a:ext uri="{FF2B5EF4-FFF2-40B4-BE49-F238E27FC236}">
                <a16:creationId xmlns:a16="http://schemas.microsoft.com/office/drawing/2014/main" id="{9B21CDC2-EBDF-BC46-AB58-7772AB6951AC}"/>
              </a:ext>
            </a:extLst>
          </p:cNvPr>
          <p:cNvSpPr/>
          <p:nvPr/>
        </p:nvSpPr>
        <p:spPr>
          <a:xfrm>
            <a:off x="3174742" y="1957917"/>
            <a:ext cx="2332818"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Negative</a:t>
            </a:r>
          </a:p>
        </p:txBody>
      </p:sp>
      <p:sp>
        <p:nvSpPr>
          <p:cNvPr id="16" name="Rectangle 15">
            <a:extLst>
              <a:ext uri="{FF2B5EF4-FFF2-40B4-BE49-F238E27FC236}">
                <a16:creationId xmlns:a16="http://schemas.microsoft.com/office/drawing/2014/main" id="{9E3469D8-C131-D34C-95F5-7AF9282BF476}"/>
              </a:ext>
            </a:extLst>
          </p:cNvPr>
          <p:cNvSpPr/>
          <p:nvPr/>
        </p:nvSpPr>
        <p:spPr>
          <a:xfrm>
            <a:off x="6348511" y="1930136"/>
            <a:ext cx="226119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Positive</a:t>
            </a:r>
          </a:p>
        </p:txBody>
      </p:sp>
      <p:sp>
        <p:nvSpPr>
          <p:cNvPr id="17" name="Rectangle 16">
            <a:extLst>
              <a:ext uri="{FF2B5EF4-FFF2-40B4-BE49-F238E27FC236}">
                <a16:creationId xmlns:a16="http://schemas.microsoft.com/office/drawing/2014/main" id="{505FA174-CE89-A749-857C-6E35D77E32CF}"/>
              </a:ext>
            </a:extLst>
          </p:cNvPr>
          <p:cNvSpPr/>
          <p:nvPr/>
        </p:nvSpPr>
        <p:spPr>
          <a:xfrm>
            <a:off x="9494859" y="1961886"/>
            <a:ext cx="2421689"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Negative</a:t>
            </a:r>
          </a:p>
        </p:txBody>
      </p:sp>
      <p:cxnSp>
        <p:nvCxnSpPr>
          <p:cNvPr id="46087" name="Straight Arrow Connector 19">
            <a:extLst>
              <a:ext uri="{FF2B5EF4-FFF2-40B4-BE49-F238E27FC236}">
                <a16:creationId xmlns:a16="http://schemas.microsoft.com/office/drawing/2014/main" id="{1101FBA7-A1A6-DA4A-B541-54A14A07E976}"/>
              </a:ext>
            </a:extLst>
          </p:cNvPr>
          <p:cNvCxnSpPr>
            <a:cxnSpLocks/>
          </p:cNvCxnSpPr>
          <p:nvPr/>
        </p:nvCxnSpPr>
        <p:spPr bwMode="auto">
          <a:xfrm flipH="1">
            <a:off x="2477823" y="2448720"/>
            <a:ext cx="624417" cy="1424781"/>
          </a:xfrm>
          <a:prstGeom prst="straightConnector1">
            <a:avLst/>
          </a:prstGeom>
          <a:noFill/>
          <a:ln w="76200" algn="ctr">
            <a:solidFill>
              <a:srgbClr val="F30000"/>
            </a:solidFill>
            <a:round/>
            <a:headEnd/>
            <a:tailEnd type="triangle" w="med" len="med"/>
          </a:ln>
          <a:extLst>
            <a:ext uri="{909E8E84-426E-40DD-AFC4-6F175D3DCCD1}">
              <a14:hiddenFill xmlns:a14="http://schemas.microsoft.com/office/drawing/2010/main">
                <a:noFill/>
              </a14:hiddenFill>
            </a:ext>
          </a:extLst>
        </p:spPr>
      </p:cxnSp>
      <p:sp>
        <p:nvSpPr>
          <p:cNvPr id="2" name="Freeform 1">
            <a:extLst>
              <a:ext uri="{FF2B5EF4-FFF2-40B4-BE49-F238E27FC236}">
                <a16:creationId xmlns:a16="http://schemas.microsoft.com/office/drawing/2014/main" id="{A9D14B15-259E-FD44-B686-0C74EFBC0708}"/>
              </a:ext>
            </a:extLst>
          </p:cNvPr>
          <p:cNvSpPr/>
          <p:nvPr/>
        </p:nvSpPr>
        <p:spPr bwMode="auto">
          <a:xfrm>
            <a:off x="1695979" y="3467366"/>
            <a:ext cx="8858250" cy="2229114"/>
          </a:xfrm>
          <a:custGeom>
            <a:avLst/>
            <a:gdLst>
              <a:gd name="connsiteX0" fmla="*/ 0 w 10629900"/>
              <a:gd name="connsiteY0" fmla="*/ 571500 h 2674620"/>
              <a:gd name="connsiteX1" fmla="*/ 22860 w 10629900"/>
              <a:gd name="connsiteY1" fmla="*/ 2674620 h 2674620"/>
              <a:gd name="connsiteX2" fmla="*/ 10629900 w 10629900"/>
              <a:gd name="connsiteY2" fmla="*/ 2651760 h 2674620"/>
              <a:gd name="connsiteX3" fmla="*/ 10629900 w 10629900"/>
              <a:gd name="connsiteY3" fmla="*/ 0 h 2674620"/>
              <a:gd name="connsiteX4" fmla="*/ 6423660 w 10629900"/>
              <a:gd name="connsiteY4" fmla="*/ 0 h 2674620"/>
              <a:gd name="connsiteX5" fmla="*/ 6423660 w 10629900"/>
              <a:gd name="connsiteY5" fmla="*/ 1097280 h 2674620"/>
              <a:gd name="connsiteX6" fmla="*/ 1005840 w 10629900"/>
              <a:gd name="connsiteY6" fmla="*/ 1097280 h 2674620"/>
              <a:gd name="connsiteX7" fmla="*/ 1005840 w 10629900"/>
              <a:gd name="connsiteY7" fmla="*/ 548640 h 2674620"/>
              <a:gd name="connsiteX8" fmla="*/ 0 w 10629900"/>
              <a:gd name="connsiteY8" fmla="*/ 571500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9900" h="2674620">
                <a:moveTo>
                  <a:pt x="0" y="571500"/>
                </a:moveTo>
                <a:lnTo>
                  <a:pt x="22860" y="2674620"/>
                </a:lnTo>
                <a:lnTo>
                  <a:pt x="10629900" y="2651760"/>
                </a:lnTo>
                <a:lnTo>
                  <a:pt x="10629900" y="0"/>
                </a:lnTo>
                <a:lnTo>
                  <a:pt x="6423660" y="0"/>
                </a:lnTo>
                <a:lnTo>
                  <a:pt x="6423660" y="1097280"/>
                </a:lnTo>
                <a:lnTo>
                  <a:pt x="1005840" y="1097280"/>
                </a:lnTo>
                <a:lnTo>
                  <a:pt x="1005840" y="548640"/>
                </a:lnTo>
                <a:lnTo>
                  <a:pt x="0" y="571500"/>
                </a:lnTo>
                <a:close/>
              </a:path>
            </a:pathLst>
          </a:custGeom>
          <a:noFill/>
          <a:ln w="101600" cap="flat" cmpd="sng" algn="ctr">
            <a:solidFill>
              <a:srgbClr val="F30000"/>
            </a:solidFill>
            <a:prstDash val="solid"/>
            <a:round/>
            <a:headEnd type="none" w="med" len="med"/>
            <a:tailEnd type="none" w="med" len="med"/>
          </a:ln>
          <a:effectLst/>
        </p:spPr>
        <p:txBody>
          <a:bodyPr/>
          <a:lstStyle/>
          <a:p>
            <a:pPr>
              <a:defRPr/>
            </a:pPr>
            <a:endParaRPr lang="en-US" sz="2000" dirty="0">
              <a:latin typeface="Arial" pitchFamily="-107" charset="0"/>
              <a:ea typeface="ＭＳ Ｐゴシック" pitchFamily="-107" charset="-128"/>
            </a:endParaRPr>
          </a:p>
        </p:txBody>
      </p:sp>
      <p:pic>
        <p:nvPicPr>
          <p:cNvPr id="46089" name="Picture 10">
            <a:extLst>
              <a:ext uri="{FF2B5EF4-FFF2-40B4-BE49-F238E27FC236}">
                <a16:creationId xmlns:a16="http://schemas.microsoft.com/office/drawing/2014/main" id="{972F73E5-D12F-F945-A0DD-E800407EA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7" descr="A picture containing drawing&#10;&#10;Description automatically generated">
            <a:extLst>
              <a:ext uri="{FF2B5EF4-FFF2-40B4-BE49-F238E27FC236}">
                <a16:creationId xmlns:a16="http://schemas.microsoft.com/office/drawing/2014/main" id="{12D7076E-AD1A-394A-9341-3A1352F307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Picture 16">
            <a:extLst>
              <a:ext uri="{FF2B5EF4-FFF2-40B4-BE49-F238E27FC236}">
                <a16:creationId xmlns:a16="http://schemas.microsoft.com/office/drawing/2014/main" id="{E3BACADF-9E5E-A44B-A249-E5A6BD0924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F7730B03-B058-1B41-ADA9-B3BAA324B378}"/>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15576369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1" descr="A screenshot of a cell phone&#10;&#10;Description automatically generated">
            <a:extLst>
              <a:ext uri="{FF2B5EF4-FFF2-40B4-BE49-F238E27FC236}">
                <a16:creationId xmlns:a16="http://schemas.microsoft.com/office/drawing/2014/main" id="{84C419B0-4E39-CC43-BD65-32711F88E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EAD080F-AEC1-FC49-B2DA-5591B2D830E3}"/>
              </a:ext>
            </a:extLst>
          </p:cNvPr>
          <p:cNvSpPr/>
          <p:nvPr/>
        </p:nvSpPr>
        <p:spPr>
          <a:xfrm>
            <a:off x="199713" y="1960563"/>
            <a:ext cx="217232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Positive</a:t>
            </a:r>
          </a:p>
        </p:txBody>
      </p:sp>
      <p:sp>
        <p:nvSpPr>
          <p:cNvPr id="15" name="Rectangle 14">
            <a:extLst>
              <a:ext uri="{FF2B5EF4-FFF2-40B4-BE49-F238E27FC236}">
                <a16:creationId xmlns:a16="http://schemas.microsoft.com/office/drawing/2014/main" id="{D9E67DC6-E858-724A-BD36-F51156B01DE7}"/>
              </a:ext>
            </a:extLst>
          </p:cNvPr>
          <p:cNvSpPr/>
          <p:nvPr/>
        </p:nvSpPr>
        <p:spPr>
          <a:xfrm>
            <a:off x="3174742" y="1957917"/>
            <a:ext cx="2332818"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Negative</a:t>
            </a:r>
          </a:p>
        </p:txBody>
      </p:sp>
      <p:sp>
        <p:nvSpPr>
          <p:cNvPr id="16" name="Rectangle 15">
            <a:extLst>
              <a:ext uri="{FF2B5EF4-FFF2-40B4-BE49-F238E27FC236}">
                <a16:creationId xmlns:a16="http://schemas.microsoft.com/office/drawing/2014/main" id="{9AFBF59A-8443-7C41-9F56-C4E8B61429C3}"/>
              </a:ext>
            </a:extLst>
          </p:cNvPr>
          <p:cNvSpPr/>
          <p:nvPr/>
        </p:nvSpPr>
        <p:spPr>
          <a:xfrm>
            <a:off x="6348511" y="1930136"/>
            <a:ext cx="226119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Positive</a:t>
            </a:r>
          </a:p>
        </p:txBody>
      </p:sp>
      <p:sp>
        <p:nvSpPr>
          <p:cNvPr id="17" name="Rectangle 16">
            <a:extLst>
              <a:ext uri="{FF2B5EF4-FFF2-40B4-BE49-F238E27FC236}">
                <a16:creationId xmlns:a16="http://schemas.microsoft.com/office/drawing/2014/main" id="{7D865D94-62C5-AC48-AF85-9E9EFADAEB6B}"/>
              </a:ext>
            </a:extLst>
          </p:cNvPr>
          <p:cNvSpPr/>
          <p:nvPr/>
        </p:nvSpPr>
        <p:spPr>
          <a:xfrm>
            <a:off x="9494859" y="1961886"/>
            <a:ext cx="2421689"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Negative</a:t>
            </a:r>
          </a:p>
        </p:txBody>
      </p:sp>
      <p:cxnSp>
        <p:nvCxnSpPr>
          <p:cNvPr id="47111" name="Straight Arrow Connector 19">
            <a:extLst>
              <a:ext uri="{FF2B5EF4-FFF2-40B4-BE49-F238E27FC236}">
                <a16:creationId xmlns:a16="http://schemas.microsoft.com/office/drawing/2014/main" id="{584FF3E5-6707-4F40-8178-F899E1F3F3CF}"/>
              </a:ext>
            </a:extLst>
          </p:cNvPr>
          <p:cNvCxnSpPr>
            <a:cxnSpLocks/>
          </p:cNvCxnSpPr>
          <p:nvPr/>
        </p:nvCxnSpPr>
        <p:spPr bwMode="auto">
          <a:xfrm>
            <a:off x="6413500" y="2468563"/>
            <a:ext cx="0" cy="960438"/>
          </a:xfrm>
          <a:prstGeom prst="straightConnector1">
            <a:avLst/>
          </a:prstGeom>
          <a:noFill/>
          <a:ln w="76200" algn="ctr">
            <a:solidFill>
              <a:srgbClr val="F30000"/>
            </a:solidFill>
            <a:round/>
            <a:headEnd/>
            <a:tailEnd type="triangle" w="med" len="med"/>
          </a:ln>
          <a:extLst>
            <a:ext uri="{909E8E84-426E-40DD-AFC4-6F175D3DCCD1}">
              <a14:hiddenFill xmlns:a14="http://schemas.microsoft.com/office/drawing/2010/main">
                <a:noFill/>
              </a14:hiddenFill>
            </a:ext>
          </a:extLst>
        </p:spPr>
      </p:cxnSp>
      <p:sp>
        <p:nvSpPr>
          <p:cNvPr id="2" name="Freeform 1">
            <a:extLst>
              <a:ext uri="{FF2B5EF4-FFF2-40B4-BE49-F238E27FC236}">
                <a16:creationId xmlns:a16="http://schemas.microsoft.com/office/drawing/2014/main" id="{59A942D0-9470-F048-98E8-6402BC9E0B5F}"/>
              </a:ext>
            </a:extLst>
          </p:cNvPr>
          <p:cNvSpPr/>
          <p:nvPr/>
        </p:nvSpPr>
        <p:spPr bwMode="auto">
          <a:xfrm>
            <a:off x="2571750" y="3485886"/>
            <a:ext cx="4400021" cy="877093"/>
          </a:xfrm>
          <a:custGeom>
            <a:avLst/>
            <a:gdLst>
              <a:gd name="connsiteX0" fmla="*/ 0 w 5280660"/>
              <a:gd name="connsiteY0" fmla="*/ 502920 h 1051560"/>
              <a:gd name="connsiteX1" fmla="*/ 0 w 5280660"/>
              <a:gd name="connsiteY1" fmla="*/ 1051560 h 1051560"/>
              <a:gd name="connsiteX2" fmla="*/ 5280660 w 5280660"/>
              <a:gd name="connsiteY2" fmla="*/ 1028700 h 1051560"/>
              <a:gd name="connsiteX3" fmla="*/ 5280660 w 5280660"/>
              <a:gd name="connsiteY3" fmla="*/ 0 h 1051560"/>
              <a:gd name="connsiteX4" fmla="*/ 2148840 w 5280660"/>
              <a:gd name="connsiteY4" fmla="*/ 0 h 1051560"/>
              <a:gd name="connsiteX5" fmla="*/ 2148840 w 5280660"/>
              <a:gd name="connsiteY5" fmla="*/ 502920 h 1051560"/>
              <a:gd name="connsiteX6" fmla="*/ 0 w 5280660"/>
              <a:gd name="connsiteY6" fmla="*/ 502920 h 105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0660" h="1051560">
                <a:moveTo>
                  <a:pt x="0" y="502920"/>
                </a:moveTo>
                <a:lnTo>
                  <a:pt x="0" y="1051560"/>
                </a:lnTo>
                <a:lnTo>
                  <a:pt x="5280660" y="1028700"/>
                </a:lnTo>
                <a:lnTo>
                  <a:pt x="5280660" y="0"/>
                </a:lnTo>
                <a:lnTo>
                  <a:pt x="2148840" y="0"/>
                </a:lnTo>
                <a:lnTo>
                  <a:pt x="2148840" y="502920"/>
                </a:lnTo>
                <a:lnTo>
                  <a:pt x="0" y="502920"/>
                </a:lnTo>
                <a:close/>
              </a:path>
            </a:pathLst>
          </a:custGeom>
          <a:noFill/>
          <a:ln w="101600" cap="flat" cmpd="sng" algn="ctr">
            <a:solidFill>
              <a:srgbClr val="F30000"/>
            </a:solid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47113" name="Picture 10">
            <a:extLst>
              <a:ext uri="{FF2B5EF4-FFF2-40B4-BE49-F238E27FC236}">
                <a16:creationId xmlns:a16="http://schemas.microsoft.com/office/drawing/2014/main" id="{BE60B24A-965F-CF40-B9CD-49468944F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7" descr="A picture containing drawing&#10;&#10;Description automatically generated">
            <a:extLst>
              <a:ext uri="{FF2B5EF4-FFF2-40B4-BE49-F238E27FC236}">
                <a16:creationId xmlns:a16="http://schemas.microsoft.com/office/drawing/2014/main" id="{21F36FBC-4DF1-4140-B0C5-0CB8E39C9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Picture 16">
            <a:extLst>
              <a:ext uri="{FF2B5EF4-FFF2-40B4-BE49-F238E27FC236}">
                <a16:creationId xmlns:a16="http://schemas.microsoft.com/office/drawing/2014/main" id="{EDE5DE02-B4F7-E047-AAA6-51E855893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AE739D5C-9EEE-3145-B454-DA9E038745DC}"/>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1472190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1" descr="A screenshot of a cell phone&#10;&#10;Description automatically generated">
            <a:extLst>
              <a:ext uri="{FF2B5EF4-FFF2-40B4-BE49-F238E27FC236}">
                <a16:creationId xmlns:a16="http://schemas.microsoft.com/office/drawing/2014/main" id="{75EDC158-DA31-084A-902C-84B259711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E7A489ED-14C2-2F45-B2D1-9020FB4CA319}"/>
              </a:ext>
            </a:extLst>
          </p:cNvPr>
          <p:cNvSpPr/>
          <p:nvPr/>
        </p:nvSpPr>
        <p:spPr>
          <a:xfrm>
            <a:off x="199713" y="1960563"/>
            <a:ext cx="217232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Positive</a:t>
            </a:r>
          </a:p>
        </p:txBody>
      </p:sp>
      <p:sp>
        <p:nvSpPr>
          <p:cNvPr id="15" name="Rectangle 14">
            <a:extLst>
              <a:ext uri="{FF2B5EF4-FFF2-40B4-BE49-F238E27FC236}">
                <a16:creationId xmlns:a16="http://schemas.microsoft.com/office/drawing/2014/main" id="{0FF3F1F8-35FA-1A46-9621-AA846C19C664}"/>
              </a:ext>
            </a:extLst>
          </p:cNvPr>
          <p:cNvSpPr/>
          <p:nvPr/>
        </p:nvSpPr>
        <p:spPr>
          <a:xfrm>
            <a:off x="3174742" y="1957917"/>
            <a:ext cx="2332818"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Negative</a:t>
            </a:r>
          </a:p>
        </p:txBody>
      </p:sp>
      <p:sp>
        <p:nvSpPr>
          <p:cNvPr id="16" name="Rectangle 15">
            <a:extLst>
              <a:ext uri="{FF2B5EF4-FFF2-40B4-BE49-F238E27FC236}">
                <a16:creationId xmlns:a16="http://schemas.microsoft.com/office/drawing/2014/main" id="{9D519773-19A6-E44E-AA42-8F478D347C6A}"/>
              </a:ext>
            </a:extLst>
          </p:cNvPr>
          <p:cNvSpPr/>
          <p:nvPr/>
        </p:nvSpPr>
        <p:spPr>
          <a:xfrm>
            <a:off x="6348511" y="1930136"/>
            <a:ext cx="226119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Positive</a:t>
            </a:r>
          </a:p>
        </p:txBody>
      </p:sp>
      <p:sp>
        <p:nvSpPr>
          <p:cNvPr id="17" name="Rectangle 16">
            <a:extLst>
              <a:ext uri="{FF2B5EF4-FFF2-40B4-BE49-F238E27FC236}">
                <a16:creationId xmlns:a16="http://schemas.microsoft.com/office/drawing/2014/main" id="{3605BB49-0F27-C94A-9575-E7C1F87F90AA}"/>
              </a:ext>
            </a:extLst>
          </p:cNvPr>
          <p:cNvSpPr/>
          <p:nvPr/>
        </p:nvSpPr>
        <p:spPr>
          <a:xfrm>
            <a:off x="9494859" y="1961886"/>
            <a:ext cx="2421689"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Negative</a:t>
            </a:r>
          </a:p>
        </p:txBody>
      </p:sp>
      <p:cxnSp>
        <p:nvCxnSpPr>
          <p:cNvPr id="48135" name="Straight Arrow Connector 19">
            <a:extLst>
              <a:ext uri="{FF2B5EF4-FFF2-40B4-BE49-F238E27FC236}">
                <a16:creationId xmlns:a16="http://schemas.microsoft.com/office/drawing/2014/main" id="{1AC55E5C-4894-1845-B306-C7FDD5B7D62C}"/>
              </a:ext>
            </a:extLst>
          </p:cNvPr>
          <p:cNvCxnSpPr>
            <a:cxnSpLocks/>
          </p:cNvCxnSpPr>
          <p:nvPr/>
        </p:nvCxnSpPr>
        <p:spPr bwMode="auto">
          <a:xfrm flipH="1">
            <a:off x="2553229" y="2501636"/>
            <a:ext cx="7106708" cy="927364"/>
          </a:xfrm>
          <a:prstGeom prst="straightConnector1">
            <a:avLst/>
          </a:prstGeom>
          <a:noFill/>
          <a:ln w="76200" algn="ctr">
            <a:solidFill>
              <a:srgbClr val="F30000"/>
            </a:solidFill>
            <a:round/>
            <a:headEnd/>
            <a:tailEnd type="triangle" w="med" len="med"/>
          </a:ln>
          <a:extLst>
            <a:ext uri="{909E8E84-426E-40DD-AFC4-6F175D3DCCD1}">
              <a14:hiddenFill xmlns:a14="http://schemas.microsoft.com/office/drawing/2010/main">
                <a:noFill/>
              </a14:hiddenFill>
            </a:ext>
          </a:extLst>
        </p:spPr>
      </p:cxnSp>
      <p:sp>
        <p:nvSpPr>
          <p:cNvPr id="10" name="Frame 9">
            <a:extLst>
              <a:ext uri="{FF2B5EF4-FFF2-40B4-BE49-F238E27FC236}">
                <a16:creationId xmlns:a16="http://schemas.microsoft.com/office/drawing/2014/main" id="{08D9F5E3-DD9E-B047-9EB7-B17B404EB367}"/>
              </a:ext>
            </a:extLst>
          </p:cNvPr>
          <p:cNvSpPr/>
          <p:nvPr/>
        </p:nvSpPr>
        <p:spPr bwMode="auto">
          <a:xfrm>
            <a:off x="1714501" y="3415771"/>
            <a:ext cx="838729" cy="571500"/>
          </a:xfrm>
          <a:prstGeom prst="frame">
            <a:avLst>
              <a:gd name="adj1" fmla="val 0"/>
            </a:avLst>
          </a:prstGeom>
          <a:noFill/>
          <a:ln w="101600" cap="flat" cmpd="sng" algn="ctr">
            <a:solidFill>
              <a:srgbClr val="F30000"/>
            </a:solid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48137" name="Picture 10">
            <a:extLst>
              <a:ext uri="{FF2B5EF4-FFF2-40B4-BE49-F238E27FC236}">
                <a16:creationId xmlns:a16="http://schemas.microsoft.com/office/drawing/2014/main" id="{1E14A157-8AF1-BF40-AFDA-33FC8BF8F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7" descr="A picture containing drawing&#10;&#10;Description automatically generated">
            <a:extLst>
              <a:ext uri="{FF2B5EF4-FFF2-40B4-BE49-F238E27FC236}">
                <a16:creationId xmlns:a16="http://schemas.microsoft.com/office/drawing/2014/main" id="{4D7A10E2-A943-D34D-937A-D975FD06B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6">
            <a:extLst>
              <a:ext uri="{FF2B5EF4-FFF2-40B4-BE49-F238E27FC236}">
                <a16:creationId xmlns:a16="http://schemas.microsoft.com/office/drawing/2014/main" id="{3CD6E321-7BA7-7248-BD51-515E77A98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62A178BB-14F0-5E4D-9809-1223DAD0FFC9}"/>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24105311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7" name="Picture 10">
            <a:extLst>
              <a:ext uri="{FF2B5EF4-FFF2-40B4-BE49-F238E27FC236}">
                <a16:creationId xmlns:a16="http://schemas.microsoft.com/office/drawing/2014/main" id="{1E14A157-8AF1-BF40-AFDA-33FC8BF8F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7" descr="A picture containing drawing&#10;&#10;Description automatically generated">
            <a:extLst>
              <a:ext uri="{FF2B5EF4-FFF2-40B4-BE49-F238E27FC236}">
                <a16:creationId xmlns:a16="http://schemas.microsoft.com/office/drawing/2014/main" id="{4D7A10E2-A943-D34D-937A-D975FD06B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6">
            <a:extLst>
              <a:ext uri="{FF2B5EF4-FFF2-40B4-BE49-F238E27FC236}">
                <a16:creationId xmlns:a16="http://schemas.microsoft.com/office/drawing/2014/main" id="{3CD6E321-7BA7-7248-BD51-515E77A98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62A178BB-14F0-5E4D-9809-1223DAD0FFC9}"/>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Driving questions</a:t>
            </a:r>
          </a:p>
        </p:txBody>
      </p:sp>
      <p:sp>
        <p:nvSpPr>
          <p:cNvPr id="13" name="Content Placeholder 2">
            <a:extLst>
              <a:ext uri="{FF2B5EF4-FFF2-40B4-BE49-F238E27FC236}">
                <a16:creationId xmlns:a16="http://schemas.microsoft.com/office/drawing/2014/main" id="{A56E5AE4-A704-8D4E-9BCA-6A0D3863EFF1}"/>
              </a:ext>
            </a:extLst>
          </p:cNvPr>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sz="3600" dirty="0">
                <a:solidFill>
                  <a:schemeClr val="tx2"/>
                </a:solidFill>
              </a:rPr>
              <a:t>Can we help people better perform Bayesian reasoning in the context of medical risk communication?</a:t>
            </a:r>
          </a:p>
          <a:p>
            <a:pPr marL="514350" indent="-514350">
              <a:buFont typeface="+mj-lt"/>
              <a:buAutoNum type="arabicPeriod"/>
            </a:pPr>
            <a:endParaRPr lang="en-US" sz="3600" dirty="0">
              <a:solidFill>
                <a:schemeClr val="tx2"/>
              </a:solidFill>
            </a:endParaRPr>
          </a:p>
          <a:p>
            <a:pPr marL="514350" indent="-514350">
              <a:buFont typeface="+mj-lt"/>
              <a:buAutoNum type="arabicPeriod"/>
            </a:pPr>
            <a:r>
              <a:rPr lang="en-US" sz="3600" dirty="0">
                <a:solidFill>
                  <a:schemeClr val="tx2"/>
                </a:solidFill>
              </a:rPr>
              <a:t>What is the value add of interaction to a </a:t>
            </a:r>
            <a:r>
              <a:rPr lang="en-US" sz="3600" i="1" dirty="0">
                <a:solidFill>
                  <a:schemeClr val="tx2"/>
                </a:solidFill>
              </a:rPr>
              <a:t>static</a:t>
            </a:r>
            <a:r>
              <a:rPr lang="en-US" sz="3600" dirty="0">
                <a:solidFill>
                  <a:schemeClr val="tx2"/>
                </a:solidFill>
              </a:rPr>
              <a:t> </a:t>
            </a:r>
            <a:r>
              <a:rPr lang="en-US" sz="3600" i="1" dirty="0">
                <a:solidFill>
                  <a:schemeClr val="tx2"/>
                </a:solidFill>
              </a:rPr>
              <a:t>Bayesian reasoning </a:t>
            </a:r>
            <a:r>
              <a:rPr lang="en-US" sz="3600" dirty="0">
                <a:solidFill>
                  <a:schemeClr val="tx2"/>
                </a:solidFill>
              </a:rPr>
              <a:t>visualization? </a:t>
            </a:r>
          </a:p>
        </p:txBody>
      </p:sp>
    </p:spTree>
    <p:extLst>
      <p:ext uri="{BB962C8B-B14F-4D97-AF65-F5344CB8AC3E}">
        <p14:creationId xmlns:p14="http://schemas.microsoft.com/office/powerpoint/2010/main" val="1505365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10">
            <a:extLst>
              <a:ext uri="{FF2B5EF4-FFF2-40B4-BE49-F238E27FC236}">
                <a16:creationId xmlns:a16="http://schemas.microsoft.com/office/drawing/2014/main" id="{55D9C1DB-EF89-F941-A01E-2F13813BC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7" descr="A picture containing drawing&#10;&#10;Description automatically generated">
            <a:extLst>
              <a:ext uri="{FF2B5EF4-FFF2-40B4-BE49-F238E27FC236}">
                <a16:creationId xmlns:a16="http://schemas.microsoft.com/office/drawing/2014/main" id="{605BB1D6-1154-7644-AC13-ECFA0BC8F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16">
            <a:extLst>
              <a:ext uri="{FF2B5EF4-FFF2-40B4-BE49-F238E27FC236}">
                <a16:creationId xmlns:a16="http://schemas.microsoft.com/office/drawing/2014/main" id="{59E2B49C-4E3B-974E-8D1C-4634E445E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0" descr="Brain in head outline">
            <a:extLst>
              <a:ext uri="{FF2B5EF4-FFF2-40B4-BE49-F238E27FC236}">
                <a16:creationId xmlns:a16="http://schemas.microsoft.com/office/drawing/2014/main" id="{A45B1063-CA3F-C14B-AC09-EFD4F7EFEE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43420" y="1980018"/>
            <a:ext cx="2867247" cy="2867247"/>
          </a:xfrm>
          <a:prstGeom prst="rect">
            <a:avLst/>
          </a:prstGeom>
        </p:spPr>
      </p:pic>
      <p:sp>
        <p:nvSpPr>
          <p:cNvPr id="18" name="Text Placeholder 1">
            <a:extLst>
              <a:ext uri="{FF2B5EF4-FFF2-40B4-BE49-F238E27FC236}">
                <a16:creationId xmlns:a16="http://schemas.microsoft.com/office/drawing/2014/main" id="{158C09D8-71D3-2847-9622-E33D9F0DB20C}"/>
              </a:ext>
            </a:extLst>
          </p:cNvPr>
          <p:cNvSpPr txBox="1">
            <a:spLocks/>
          </p:cNvSpPr>
          <p:nvPr/>
        </p:nvSpPr>
        <p:spPr>
          <a:xfrm>
            <a:off x="4910667" y="2159000"/>
            <a:ext cx="8382000" cy="2540000"/>
          </a:xfrm>
          <a:prstGeom prst="rect">
            <a:avLst/>
          </a:prstGeom>
        </p:spPr>
        <p:txBody>
          <a:bodyPr vert="horz" lIns="91440" tIns="45720" rIns="91440" bIns="45720" rtlCol="0" anchor="ctr">
            <a:normAutofit/>
          </a:bodyPr>
          <a:lstStyle>
            <a:defPPr>
              <a:defRPr lang="en-US"/>
            </a:defPPr>
            <a:lvl1pPr indent="0">
              <a:lnSpc>
                <a:spcPct val="90000"/>
              </a:lnSpc>
              <a:spcBef>
                <a:spcPts val="1000"/>
              </a:spcBef>
              <a:buFont typeface="Arial" panose="020B0604020202020204" pitchFamily="34" charset="0"/>
              <a:buNone/>
              <a:defRPr sz="3833">
                <a:solidFill>
                  <a:schemeClr val="tx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2 Human-subject Experiments</a:t>
            </a:r>
          </a:p>
        </p:txBody>
      </p:sp>
    </p:spTree>
    <p:extLst>
      <p:ext uri="{BB962C8B-B14F-4D97-AF65-F5344CB8AC3E}">
        <p14:creationId xmlns:p14="http://schemas.microsoft.com/office/powerpoint/2010/main" val="31870746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5D4585-39AF-B142-ADE5-9F4F71748B9D}"/>
              </a:ext>
            </a:extLst>
          </p:cNvPr>
          <p:cNvSpPr>
            <a:spLocks noGrp="1"/>
          </p:cNvSpPr>
          <p:nvPr>
            <p:ph idx="1"/>
          </p:nvPr>
        </p:nvSpPr>
        <p:spPr>
          <a:xfrm>
            <a:off x="1397000" y="1941385"/>
            <a:ext cx="10795000" cy="4445000"/>
          </a:xfrm>
        </p:spPr>
        <p:txBody>
          <a:bodyPr/>
          <a:lstStyle/>
          <a:p>
            <a:pPr marL="0" indent="0">
              <a:buNone/>
              <a:defRPr/>
            </a:pPr>
            <a:endParaRPr lang="en-US" sz="3000" dirty="0"/>
          </a:p>
          <a:p>
            <a:pPr marL="0" indent="0">
              <a:buNone/>
              <a:defRPr/>
            </a:pPr>
            <a:r>
              <a:rPr lang="en-US" sz="3000" dirty="0">
                <a:solidFill>
                  <a:schemeClr val="tx2"/>
                </a:solidFill>
              </a:rPr>
              <a:t>Grouped </a:t>
            </a:r>
          </a:p>
          <a:p>
            <a:pPr marL="0" indent="0">
              <a:buNone/>
              <a:defRPr/>
            </a:pPr>
            <a:endParaRPr lang="en-US" sz="3000" dirty="0">
              <a:solidFill>
                <a:schemeClr val="tx2"/>
              </a:solidFill>
            </a:endParaRPr>
          </a:p>
          <a:p>
            <a:pPr marL="0" indent="0">
              <a:buNone/>
              <a:defRPr/>
            </a:pPr>
            <a:endParaRPr lang="en-US" sz="3000" dirty="0">
              <a:solidFill>
                <a:schemeClr val="tx2"/>
              </a:solidFill>
            </a:endParaRPr>
          </a:p>
          <a:p>
            <a:pPr marL="0" indent="0">
              <a:buNone/>
              <a:defRPr/>
            </a:pPr>
            <a:r>
              <a:rPr lang="en-US" sz="3000" dirty="0">
                <a:solidFill>
                  <a:schemeClr val="tx2"/>
                </a:solidFill>
              </a:rPr>
              <a:t>Aligned</a:t>
            </a:r>
          </a:p>
          <a:p>
            <a:pPr marL="0" indent="0">
              <a:buNone/>
              <a:defRPr/>
            </a:pPr>
            <a:endParaRPr lang="en-US" sz="3000" dirty="0">
              <a:solidFill>
                <a:schemeClr val="tx2"/>
              </a:solidFill>
            </a:endParaRPr>
          </a:p>
          <a:p>
            <a:pPr marL="0" indent="0">
              <a:buNone/>
              <a:defRPr/>
            </a:pPr>
            <a:endParaRPr lang="en-US" sz="3000" dirty="0">
              <a:solidFill>
                <a:schemeClr val="tx2"/>
              </a:solidFill>
            </a:endParaRPr>
          </a:p>
          <a:p>
            <a:pPr marL="0" indent="0">
              <a:buNone/>
              <a:defRPr/>
            </a:pPr>
            <a:r>
              <a:rPr lang="en-US" sz="3000" dirty="0">
                <a:solidFill>
                  <a:schemeClr val="tx2"/>
                </a:solidFill>
              </a:rPr>
              <a:t>Randomized</a:t>
            </a:r>
          </a:p>
        </p:txBody>
      </p:sp>
      <p:pic>
        <p:nvPicPr>
          <p:cNvPr id="59395" name="Picture 4" descr="A screenshot of a cell phone&#10;&#10;Description automatically generated">
            <a:extLst>
              <a:ext uri="{FF2B5EF4-FFF2-40B4-BE49-F238E27FC236}">
                <a16:creationId xmlns:a16="http://schemas.microsoft.com/office/drawing/2014/main" id="{E22A62D3-FB75-C946-825D-FC463E7EB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3416"/>
          <a:stretch>
            <a:fillRect/>
          </a:stretch>
        </p:blipFill>
        <p:spPr bwMode="auto">
          <a:xfrm>
            <a:off x="3841750" y="3489693"/>
            <a:ext cx="4349750" cy="1477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8" descr="A screenshot of a cell phone&#10;&#10;Description automatically generated">
            <a:extLst>
              <a:ext uri="{FF2B5EF4-FFF2-40B4-BE49-F238E27FC236}">
                <a16:creationId xmlns:a16="http://schemas.microsoft.com/office/drawing/2014/main" id="{F49B04FC-182E-054D-A2D3-78B26BB3E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303"/>
          <a:stretch>
            <a:fillRect/>
          </a:stretch>
        </p:blipFill>
        <p:spPr bwMode="auto">
          <a:xfrm>
            <a:off x="3841750" y="1760641"/>
            <a:ext cx="4349750" cy="172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12" descr="A screenshot of a cell phone&#10;&#10;Description automatically generated">
            <a:extLst>
              <a:ext uri="{FF2B5EF4-FFF2-40B4-BE49-F238E27FC236}">
                <a16:creationId xmlns:a16="http://schemas.microsoft.com/office/drawing/2014/main" id="{CB347ECD-C0C2-794B-9239-AD6C65741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4678"/>
          <a:stretch>
            <a:fillRect/>
          </a:stretch>
        </p:blipFill>
        <p:spPr bwMode="auto">
          <a:xfrm>
            <a:off x="3841750" y="5048089"/>
            <a:ext cx="4349750" cy="1477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0">
            <a:extLst>
              <a:ext uri="{FF2B5EF4-FFF2-40B4-BE49-F238E27FC236}">
                <a16:creationId xmlns:a16="http://schemas.microsoft.com/office/drawing/2014/main" id="{BBD216B7-D0BE-E244-8F6F-02F68385D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7" descr="A picture containing drawing&#10;&#10;Description automatically generated">
            <a:extLst>
              <a:ext uri="{FF2B5EF4-FFF2-40B4-BE49-F238E27FC236}">
                <a16:creationId xmlns:a16="http://schemas.microsoft.com/office/drawing/2014/main" id="{5F551369-0805-D04E-8317-E3010570D7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16">
            <a:extLst>
              <a:ext uri="{FF2B5EF4-FFF2-40B4-BE49-F238E27FC236}">
                <a16:creationId xmlns:a16="http://schemas.microsoft.com/office/drawing/2014/main" id="{9D809314-C942-A643-B5AF-B7719FCD53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00B4B30C-4306-4278-C705-42E4F1EE53A5}"/>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3 Base Visualization Designs</a:t>
            </a:r>
          </a:p>
        </p:txBody>
      </p:sp>
    </p:spTree>
    <p:extLst>
      <p:ext uri="{BB962C8B-B14F-4D97-AF65-F5344CB8AC3E}">
        <p14:creationId xmlns:p14="http://schemas.microsoft.com/office/powerpoint/2010/main" val="28729264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5" name="Picture 10">
            <a:extLst>
              <a:ext uri="{FF2B5EF4-FFF2-40B4-BE49-F238E27FC236}">
                <a16:creationId xmlns:a16="http://schemas.microsoft.com/office/drawing/2014/main" id="{A7084726-9E28-FB43-9EE9-6EA9D5EFC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7" descr="A picture containing drawing&#10;&#10;Description automatically generated">
            <a:extLst>
              <a:ext uri="{FF2B5EF4-FFF2-40B4-BE49-F238E27FC236}">
                <a16:creationId xmlns:a16="http://schemas.microsoft.com/office/drawing/2014/main" id="{C500EF88-7FAA-AA4E-AEA1-85E391BDA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6">
            <a:extLst>
              <a:ext uri="{FF2B5EF4-FFF2-40B4-BE49-F238E27FC236}">
                <a16:creationId xmlns:a16="http://schemas.microsoft.com/office/drawing/2014/main" id="{BB4A909B-C36A-9B44-997F-518D8E669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a:extLst>
              <a:ext uri="{FF2B5EF4-FFF2-40B4-BE49-F238E27FC236}">
                <a16:creationId xmlns:a16="http://schemas.microsoft.com/office/drawing/2014/main" id="{68CA7A36-DAF3-6447-9865-A4BD48782BA8}"/>
              </a:ext>
            </a:extLst>
          </p:cNvPr>
          <p:cNvSpPr/>
          <p:nvPr/>
        </p:nvSpPr>
        <p:spPr>
          <a:xfrm>
            <a:off x="829733" y="2165182"/>
            <a:ext cx="2728010"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1</a:t>
            </a:r>
          </a:p>
        </p:txBody>
      </p:sp>
      <p:sp>
        <p:nvSpPr>
          <p:cNvPr id="15" name="Rectangle 14">
            <a:extLst>
              <a:ext uri="{FF2B5EF4-FFF2-40B4-BE49-F238E27FC236}">
                <a16:creationId xmlns:a16="http://schemas.microsoft.com/office/drawing/2014/main" id="{89850ECC-68A8-9B4F-A75C-EA124E4D09B1}"/>
              </a:ext>
            </a:extLst>
          </p:cNvPr>
          <p:cNvSpPr/>
          <p:nvPr/>
        </p:nvSpPr>
        <p:spPr>
          <a:xfrm>
            <a:off x="829733" y="2978729"/>
            <a:ext cx="1197764" cy="646331"/>
          </a:xfrm>
          <a:prstGeom prst="rect">
            <a:avLst/>
          </a:prstGeom>
          <a:noFill/>
          <a:ln w="76200">
            <a:noFill/>
          </a:ln>
        </p:spPr>
        <p:txBody>
          <a:bodyPr wrap="none" lIns="91440" tIns="45720" rIns="91440" bIns="45720">
            <a:spAutoFit/>
          </a:bodyPr>
          <a:lstStyle/>
          <a:p>
            <a:r>
              <a:rPr lang="en-US" sz="3600" b="0" i="1" cap="none" spc="0" dirty="0" err="1">
                <a:ln w="0"/>
                <a:solidFill>
                  <a:schemeClr val="tx2"/>
                </a:solidFill>
                <a:effectLst>
                  <a:outerShdw blurRad="38100" dist="19050" dir="2700000" algn="tl" rotWithShape="0">
                    <a:schemeClr val="dk1">
                      <a:alpha val="40000"/>
                    </a:schemeClr>
                  </a:outerShdw>
                </a:effectLst>
              </a:rPr>
              <a:t>cbAll</a:t>
            </a:r>
            <a:r>
              <a:rPr lang="en-US" sz="3600" b="0" i="1" cap="none" spc="0" dirty="0">
                <a:ln w="0"/>
                <a:solidFill>
                  <a:schemeClr val="tx2"/>
                </a:solidFill>
                <a:effectLst>
                  <a:outerShdw blurRad="38100" dist="19050" dir="2700000" algn="tl" rotWithShape="0">
                    <a:schemeClr val="dk1">
                      <a:alpha val="40000"/>
                    </a:schemeClr>
                  </a:outerShdw>
                </a:effectLst>
              </a:rPr>
              <a:t> </a:t>
            </a:r>
          </a:p>
        </p:txBody>
      </p:sp>
      <p:pic>
        <p:nvPicPr>
          <p:cNvPr id="2" name="cbAll_1.2" descr="cbAll_1.2">
            <a:hlinkClick r:id="" action="ppaction://media"/>
            <a:extLst>
              <a:ext uri="{FF2B5EF4-FFF2-40B4-BE49-F238E27FC236}">
                <a16:creationId xmlns:a16="http://schemas.microsoft.com/office/drawing/2014/main" id="{2159DB2B-209C-594D-9D7F-29A1E6EEEEE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584873" y="3049160"/>
            <a:ext cx="7733454" cy="2577818"/>
          </a:xfrm>
          <a:prstGeom prst="rect">
            <a:avLst/>
          </a:prstGeom>
        </p:spPr>
      </p:pic>
      <p:sp>
        <p:nvSpPr>
          <p:cNvPr id="16" name="Title 1">
            <a:extLst>
              <a:ext uri="{FF2B5EF4-FFF2-40B4-BE49-F238E27FC236}">
                <a16:creationId xmlns:a16="http://schemas.microsoft.com/office/drawing/2014/main" id="{B0E5F3BD-E49D-8AFD-DDEC-2A902B8C910E}"/>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Interactive vs Static</a:t>
            </a:r>
          </a:p>
        </p:txBody>
      </p:sp>
    </p:spTree>
    <p:extLst>
      <p:ext uri="{BB962C8B-B14F-4D97-AF65-F5344CB8AC3E}">
        <p14:creationId xmlns:p14="http://schemas.microsoft.com/office/powerpoint/2010/main" val="32799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13" name="Rectangle 12">
            <a:extLst>
              <a:ext uri="{FF2B5EF4-FFF2-40B4-BE49-F238E27FC236}">
                <a16:creationId xmlns:a16="http://schemas.microsoft.com/office/drawing/2014/main" id="{FBF9B3F7-5FCD-8443-AA0B-F004EB0C8CC4}"/>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6" name="Rectangle 15">
            <a:extLst>
              <a:ext uri="{FF2B5EF4-FFF2-40B4-BE49-F238E27FC236}">
                <a16:creationId xmlns:a16="http://schemas.microsoft.com/office/drawing/2014/main" id="{FA1664DC-0FB4-0B48-A75A-7560F5E740AD}"/>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567BAF-D57E-A59A-817E-79D68FF24627}"/>
              </a:ext>
            </a:extLst>
          </p:cNvPr>
          <p:cNvSpPr/>
          <p:nvPr/>
        </p:nvSpPr>
        <p:spPr>
          <a:xfrm>
            <a:off x="5608704" y="1882417"/>
            <a:ext cx="2593980"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a:t>
            </a:r>
            <a:r>
              <a:rPr lang="en-US" sz="4000" dirty="0">
                <a:ln w="0"/>
                <a:solidFill>
                  <a:schemeClr val="tx2"/>
                </a:solidFill>
                <a:effectLst>
                  <a:outerShdw blurRad="38100" dist="19050" dir="2700000" algn="tl" rotWithShape="0">
                    <a:schemeClr val="dk1">
                      <a:alpha val="40000"/>
                    </a:schemeClr>
                  </a:outerShdw>
                </a:effectLst>
              </a:rPr>
              <a:t>Modeling</a:t>
            </a:r>
            <a:endParaRPr lang="en-US" sz="4000" b="0" cap="none" spc="0" dirty="0">
              <a:ln w="0"/>
              <a:solidFill>
                <a:schemeClr val="tx2"/>
              </a:solidFill>
              <a:effectLst>
                <a:outerShdw blurRad="38100" dist="19050" dir="2700000" algn="tl" rotWithShape="0">
                  <a:schemeClr val="dk1">
                    <a:alpha val="40000"/>
                  </a:schemeClr>
                </a:outerShdw>
              </a:effectLst>
            </a:endParaRPr>
          </a:p>
        </p:txBody>
      </p:sp>
      <p:pic>
        <p:nvPicPr>
          <p:cNvPr id="6" name="Picture 5" descr="Graphical user interface, application&#10;&#10;Description automatically generated">
            <a:extLst>
              <a:ext uri="{FF2B5EF4-FFF2-40B4-BE49-F238E27FC236}">
                <a16:creationId xmlns:a16="http://schemas.microsoft.com/office/drawing/2014/main" id="{8929234F-0D75-E202-94D2-A7F484594EAB}"/>
              </a:ext>
            </a:extLst>
          </p:cNvPr>
          <p:cNvPicPr>
            <a:picLocks noChangeAspect="1"/>
          </p:cNvPicPr>
          <p:nvPr/>
        </p:nvPicPr>
        <p:blipFill rotWithShape="1">
          <a:blip r:embed="rId2"/>
          <a:srcRect t="4694"/>
          <a:stretch/>
        </p:blipFill>
        <p:spPr>
          <a:xfrm>
            <a:off x="578945" y="2855966"/>
            <a:ext cx="4170206" cy="2840641"/>
          </a:xfrm>
          <a:prstGeom prst="rect">
            <a:avLst/>
          </a:prstGeom>
          <a:ln>
            <a:solidFill>
              <a:schemeClr val="tx1"/>
            </a:solidFill>
          </a:ln>
        </p:spPr>
      </p:pic>
      <p:pic>
        <p:nvPicPr>
          <p:cNvPr id="8" name="Picture 7" descr="Diagram&#10;&#10;Description automatically generated">
            <a:extLst>
              <a:ext uri="{FF2B5EF4-FFF2-40B4-BE49-F238E27FC236}">
                <a16:creationId xmlns:a16="http://schemas.microsoft.com/office/drawing/2014/main" id="{F443E5ED-8D76-0234-29E5-BB8C5F5BEFF0}"/>
              </a:ext>
            </a:extLst>
          </p:cNvPr>
          <p:cNvPicPr>
            <a:picLocks noChangeAspect="1"/>
          </p:cNvPicPr>
          <p:nvPr/>
        </p:nvPicPr>
        <p:blipFill>
          <a:blip r:embed="rId3"/>
          <a:stretch>
            <a:fillRect/>
          </a:stretch>
        </p:blipFill>
        <p:spPr>
          <a:xfrm>
            <a:off x="7793273" y="2855966"/>
            <a:ext cx="4098497" cy="2233945"/>
          </a:xfrm>
          <a:prstGeom prst="rect">
            <a:avLst/>
          </a:prstGeom>
          <a:ln>
            <a:solidFill>
              <a:schemeClr val="tx1"/>
            </a:solidFill>
          </a:ln>
        </p:spPr>
      </p:pic>
      <p:pic>
        <p:nvPicPr>
          <p:cNvPr id="4" name="Picture 3" descr="Chart, bubble chart&#10;&#10;Description automatically generated">
            <a:extLst>
              <a:ext uri="{FF2B5EF4-FFF2-40B4-BE49-F238E27FC236}">
                <a16:creationId xmlns:a16="http://schemas.microsoft.com/office/drawing/2014/main" id="{911CECDA-0372-0612-37A3-AD9DA1F76129}"/>
              </a:ext>
            </a:extLst>
          </p:cNvPr>
          <p:cNvPicPr>
            <a:picLocks noChangeAspect="1"/>
          </p:cNvPicPr>
          <p:nvPr/>
        </p:nvPicPr>
        <p:blipFill rotWithShape="1">
          <a:blip r:embed="rId4"/>
          <a:srcRect l="8319" r="3160"/>
          <a:stretch/>
        </p:blipFill>
        <p:spPr>
          <a:xfrm>
            <a:off x="4535109" y="3602172"/>
            <a:ext cx="3957249" cy="3143250"/>
          </a:xfrm>
          <a:prstGeom prst="rect">
            <a:avLst/>
          </a:prstGeom>
          <a:ln>
            <a:solidFill>
              <a:schemeClr val="tx1"/>
            </a:solidFill>
          </a:ln>
        </p:spPr>
      </p:pic>
      <p:sp>
        <p:nvSpPr>
          <p:cNvPr id="20" name="TextBox 19">
            <a:extLst>
              <a:ext uri="{FF2B5EF4-FFF2-40B4-BE49-F238E27FC236}">
                <a16:creationId xmlns:a16="http://schemas.microsoft.com/office/drawing/2014/main" id="{7252CA94-5983-0DE9-0A56-9424D2BEA2D8}"/>
              </a:ext>
            </a:extLst>
          </p:cNvPr>
          <p:cNvSpPr txBox="1"/>
          <p:nvPr/>
        </p:nvSpPr>
        <p:spPr>
          <a:xfrm>
            <a:off x="8860221" y="5050276"/>
            <a:ext cx="3142042" cy="461665"/>
          </a:xfrm>
          <a:prstGeom prst="rect">
            <a:avLst/>
          </a:prstGeom>
          <a:noFill/>
        </p:spPr>
        <p:txBody>
          <a:bodyPr wrap="square">
            <a:spAutoFit/>
          </a:bodyPr>
          <a:lstStyle/>
          <a:p>
            <a:r>
              <a:rPr lang="en-US" sz="1200" dirty="0"/>
              <a:t>https://</a:t>
            </a:r>
            <a:r>
              <a:rPr lang="en-US" sz="1200" dirty="0" err="1"/>
              <a:t>dylancashman.github.io</a:t>
            </a:r>
            <a:r>
              <a:rPr lang="en-US" sz="1200" dirty="0"/>
              <a:t>/public/docs/</a:t>
            </a:r>
            <a:r>
              <a:rPr lang="en-US" sz="1200" dirty="0" err="1"/>
              <a:t>cava.pdf</a:t>
            </a:r>
            <a:endParaRPr lang="en-US" sz="1200" dirty="0"/>
          </a:p>
        </p:txBody>
      </p:sp>
      <p:sp>
        <p:nvSpPr>
          <p:cNvPr id="21" name="TextBox 20">
            <a:extLst>
              <a:ext uri="{FF2B5EF4-FFF2-40B4-BE49-F238E27FC236}">
                <a16:creationId xmlns:a16="http://schemas.microsoft.com/office/drawing/2014/main" id="{540D3CA3-50C2-DD61-DA39-BA12C08D7AC8}"/>
              </a:ext>
            </a:extLst>
          </p:cNvPr>
          <p:cNvSpPr txBox="1"/>
          <p:nvPr/>
        </p:nvSpPr>
        <p:spPr>
          <a:xfrm>
            <a:off x="8492358" y="6283757"/>
            <a:ext cx="3142042" cy="461665"/>
          </a:xfrm>
          <a:prstGeom prst="rect">
            <a:avLst/>
          </a:prstGeom>
          <a:noFill/>
        </p:spPr>
        <p:txBody>
          <a:bodyPr wrap="square">
            <a:spAutoFit/>
          </a:bodyPr>
          <a:lstStyle/>
          <a:p>
            <a:r>
              <a:rPr lang="en-US" sz="1200" dirty="0"/>
              <a:t>https://</a:t>
            </a:r>
            <a:r>
              <a:rPr lang="en-US" sz="1200" dirty="0" err="1"/>
              <a:t>dylancashman.github.io</a:t>
            </a:r>
            <a:r>
              <a:rPr lang="en-US" sz="1200" dirty="0"/>
              <a:t>/public/docs/das_vds_2018_gaggle.pdf</a:t>
            </a:r>
          </a:p>
        </p:txBody>
      </p:sp>
      <p:sp>
        <p:nvSpPr>
          <p:cNvPr id="22" name="TextBox 21">
            <a:extLst>
              <a:ext uri="{FF2B5EF4-FFF2-40B4-BE49-F238E27FC236}">
                <a16:creationId xmlns:a16="http://schemas.microsoft.com/office/drawing/2014/main" id="{A95D7098-D389-8EB0-5C4A-21C43EE56D4C}"/>
              </a:ext>
            </a:extLst>
          </p:cNvPr>
          <p:cNvSpPr txBox="1"/>
          <p:nvPr/>
        </p:nvSpPr>
        <p:spPr>
          <a:xfrm>
            <a:off x="483476" y="5664341"/>
            <a:ext cx="3142042" cy="461665"/>
          </a:xfrm>
          <a:prstGeom prst="rect">
            <a:avLst/>
          </a:prstGeom>
          <a:noFill/>
        </p:spPr>
        <p:txBody>
          <a:bodyPr wrap="square">
            <a:spAutoFit/>
          </a:bodyPr>
          <a:lstStyle/>
          <a:p>
            <a:r>
              <a:rPr lang="en-US" sz="1200" dirty="0"/>
              <a:t>https://</a:t>
            </a:r>
            <a:r>
              <a:rPr lang="en-US" sz="1200" dirty="0" err="1"/>
              <a:t>dylancashman.github.io</a:t>
            </a:r>
            <a:r>
              <a:rPr lang="en-US" sz="1200" dirty="0"/>
              <a:t>/public/docs/</a:t>
            </a:r>
            <a:r>
              <a:rPr lang="en-US" sz="1200" dirty="0" err="1"/>
              <a:t>remap.pdf</a:t>
            </a:r>
            <a:endParaRPr lang="en-US" sz="1200" dirty="0"/>
          </a:p>
        </p:txBody>
      </p:sp>
    </p:spTree>
    <p:extLst>
      <p:ext uri="{BB962C8B-B14F-4D97-AF65-F5344CB8AC3E}">
        <p14:creationId xmlns:p14="http://schemas.microsoft.com/office/powerpoint/2010/main" val="5254690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5" name="Picture 10">
            <a:extLst>
              <a:ext uri="{FF2B5EF4-FFF2-40B4-BE49-F238E27FC236}">
                <a16:creationId xmlns:a16="http://schemas.microsoft.com/office/drawing/2014/main" id="{A7084726-9E28-FB43-9EE9-6EA9D5EFCE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7" descr="A picture containing drawing&#10;&#10;Description automatically generated">
            <a:extLst>
              <a:ext uri="{FF2B5EF4-FFF2-40B4-BE49-F238E27FC236}">
                <a16:creationId xmlns:a16="http://schemas.microsoft.com/office/drawing/2014/main" id="{C500EF88-7FAA-AA4E-AEA1-85E391BDA0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6">
            <a:extLst>
              <a:ext uri="{FF2B5EF4-FFF2-40B4-BE49-F238E27FC236}">
                <a16:creationId xmlns:a16="http://schemas.microsoft.com/office/drawing/2014/main" id="{BB4A909B-C36A-9B44-997F-518D8E669C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0D90A43-CB9C-914D-9A38-BB58DE262072}"/>
              </a:ext>
            </a:extLst>
          </p:cNvPr>
          <p:cNvSpPr/>
          <p:nvPr/>
        </p:nvSpPr>
        <p:spPr>
          <a:xfrm>
            <a:off x="623999" y="3427366"/>
            <a:ext cx="1093569" cy="646331"/>
          </a:xfrm>
          <a:prstGeom prst="rect">
            <a:avLst/>
          </a:prstGeom>
          <a:noFill/>
          <a:ln w="76200">
            <a:noFill/>
          </a:ln>
        </p:spPr>
        <p:txBody>
          <a:bodyPr wrap="none" lIns="91440" tIns="45720" rIns="91440" bIns="45720">
            <a:spAutoFit/>
          </a:bodyPr>
          <a:lstStyle/>
          <a:p>
            <a:r>
              <a:rPr lang="en-US" sz="3600" b="0" i="1" cap="none" spc="0" dirty="0" err="1">
                <a:ln w="0"/>
                <a:solidFill>
                  <a:schemeClr val="tx2"/>
                </a:solidFill>
                <a:effectLst>
                  <a:outerShdw blurRad="38100" dist="19050" dir="2700000" algn="tl" rotWithShape="0">
                    <a:schemeClr val="dk1">
                      <a:alpha val="40000"/>
                    </a:schemeClr>
                  </a:outerShdw>
                </a:effectLst>
              </a:rPr>
              <a:t>cbAll</a:t>
            </a:r>
            <a:endParaRPr lang="en-US" sz="3600" b="0" i="1" cap="none" spc="0" dirty="0">
              <a:ln w="0"/>
              <a:solidFill>
                <a:schemeClr val="tx2"/>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CE7FACFF-4B16-9D40-82D6-52D943B55D97}"/>
              </a:ext>
            </a:extLst>
          </p:cNvPr>
          <p:cNvSpPr/>
          <p:nvPr/>
        </p:nvSpPr>
        <p:spPr>
          <a:xfrm>
            <a:off x="6201275" y="3269085"/>
            <a:ext cx="1055097" cy="646331"/>
          </a:xfrm>
          <a:prstGeom prst="rect">
            <a:avLst/>
          </a:prstGeom>
          <a:noFill/>
          <a:ln w="76200">
            <a:noFill/>
          </a:ln>
        </p:spPr>
        <p:txBody>
          <a:bodyPr wrap="none" lIns="91440" tIns="45720" rIns="91440" bIns="45720">
            <a:spAutoFit/>
          </a:bodyPr>
          <a:lstStyle/>
          <a:p>
            <a:r>
              <a:rPr lang="en-US" sz="3600" b="0" i="1" cap="none" spc="0" dirty="0">
                <a:ln w="0"/>
                <a:solidFill>
                  <a:schemeClr val="tx2"/>
                </a:solidFill>
                <a:effectLst>
                  <a:outerShdw blurRad="38100" dist="19050" dir="2700000" algn="tl" rotWithShape="0">
                    <a:schemeClr val="dk1">
                      <a:alpha val="40000"/>
                    </a:schemeClr>
                  </a:outerShdw>
                </a:effectLst>
              </a:rPr>
              <a:t>drag</a:t>
            </a:r>
          </a:p>
        </p:txBody>
      </p:sp>
      <p:sp>
        <p:nvSpPr>
          <p:cNvPr id="16" name="Rectangle 15">
            <a:extLst>
              <a:ext uri="{FF2B5EF4-FFF2-40B4-BE49-F238E27FC236}">
                <a16:creationId xmlns:a16="http://schemas.microsoft.com/office/drawing/2014/main" id="{CCEDC282-5D8D-F94A-93DF-39717BF71567}"/>
              </a:ext>
            </a:extLst>
          </p:cNvPr>
          <p:cNvSpPr/>
          <p:nvPr/>
        </p:nvSpPr>
        <p:spPr>
          <a:xfrm>
            <a:off x="109435" y="5219998"/>
            <a:ext cx="1608133" cy="646331"/>
          </a:xfrm>
          <a:prstGeom prst="rect">
            <a:avLst/>
          </a:prstGeom>
          <a:noFill/>
          <a:ln w="76200">
            <a:noFill/>
          </a:ln>
        </p:spPr>
        <p:txBody>
          <a:bodyPr wrap="none" lIns="91440" tIns="45720" rIns="91440" bIns="45720">
            <a:spAutoFit/>
          </a:bodyPr>
          <a:lstStyle/>
          <a:p>
            <a:r>
              <a:rPr lang="en-US" sz="3600" b="0" i="1" cap="none" spc="0" dirty="0" err="1">
                <a:ln w="0"/>
                <a:solidFill>
                  <a:schemeClr val="tx2"/>
                </a:solidFill>
                <a:effectLst>
                  <a:outerShdw blurRad="38100" dist="19050" dir="2700000" algn="tl" rotWithShape="0">
                    <a:schemeClr val="dk1">
                      <a:alpha val="40000"/>
                    </a:schemeClr>
                  </a:outerShdw>
                </a:effectLst>
              </a:rPr>
              <a:t>cbNone</a:t>
            </a:r>
            <a:endParaRPr lang="en-US" sz="3600" b="0" i="1" cap="none" spc="0" dirty="0">
              <a:ln w="0"/>
              <a:solidFill>
                <a:schemeClr val="tx2"/>
              </a:solidFill>
              <a:effectLst>
                <a:outerShdw blurRad="38100" dist="19050" dir="2700000" algn="tl" rotWithShape="0">
                  <a:schemeClr val="dk1">
                    <a:alpha val="40000"/>
                  </a:schemeClr>
                </a:outerShdw>
              </a:effectLst>
            </a:endParaRPr>
          </a:p>
        </p:txBody>
      </p:sp>
      <p:pic>
        <p:nvPicPr>
          <p:cNvPr id="2" name="cbNone" descr="cbNone">
            <a:hlinkClick r:id="" action="ppaction://media"/>
            <a:extLst>
              <a:ext uri="{FF2B5EF4-FFF2-40B4-BE49-F238E27FC236}">
                <a16:creationId xmlns:a16="http://schemas.microsoft.com/office/drawing/2014/main" id="{0D1F9CD9-60B1-AC49-A9AB-79C6E9B4E3FF}"/>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760993" y="4525316"/>
            <a:ext cx="4564388" cy="1775238"/>
          </a:xfrm>
          <a:prstGeom prst="rect">
            <a:avLst/>
          </a:prstGeom>
        </p:spPr>
      </p:pic>
      <p:pic>
        <p:nvPicPr>
          <p:cNvPr id="3" name="cbAll_2" descr="cbAll_2">
            <a:hlinkClick r:id="" action="ppaction://media"/>
            <a:extLst>
              <a:ext uri="{FF2B5EF4-FFF2-40B4-BE49-F238E27FC236}">
                <a16:creationId xmlns:a16="http://schemas.microsoft.com/office/drawing/2014/main" id="{D38BDE50-E715-1F44-9A97-D9D44B788F8E}"/>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a:stretch/>
        </p:blipFill>
        <p:spPr>
          <a:xfrm>
            <a:off x="1717568" y="2599509"/>
            <a:ext cx="4556222" cy="1772062"/>
          </a:xfrm>
          <a:prstGeom prst="rect">
            <a:avLst/>
          </a:prstGeom>
        </p:spPr>
      </p:pic>
      <p:pic>
        <p:nvPicPr>
          <p:cNvPr id="6" name="drag" descr="drag">
            <a:hlinkClick r:id="" action="ppaction://media"/>
            <a:extLst>
              <a:ext uri="{FF2B5EF4-FFF2-40B4-BE49-F238E27FC236}">
                <a16:creationId xmlns:a16="http://schemas.microsoft.com/office/drawing/2014/main" id="{EFC9385E-48D0-374C-88BB-E91416A06FBD}"/>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7138034" y="1973341"/>
            <a:ext cx="4719681" cy="3321770"/>
          </a:xfrm>
          <a:prstGeom prst="rect">
            <a:avLst/>
          </a:prstGeom>
        </p:spPr>
      </p:pic>
      <p:sp>
        <p:nvSpPr>
          <p:cNvPr id="19" name="Rounded Rectangle 18">
            <a:extLst>
              <a:ext uri="{FF2B5EF4-FFF2-40B4-BE49-F238E27FC236}">
                <a16:creationId xmlns:a16="http://schemas.microsoft.com/office/drawing/2014/main" id="{32DAD165-A55C-EA4E-83C4-C039D98F4648}"/>
              </a:ext>
            </a:extLst>
          </p:cNvPr>
          <p:cNvSpPr/>
          <p:nvPr/>
        </p:nvSpPr>
        <p:spPr>
          <a:xfrm>
            <a:off x="829732" y="1863850"/>
            <a:ext cx="2728011"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2</a:t>
            </a:r>
          </a:p>
        </p:txBody>
      </p:sp>
      <p:sp>
        <p:nvSpPr>
          <p:cNvPr id="17" name="Title 1">
            <a:extLst>
              <a:ext uri="{FF2B5EF4-FFF2-40B4-BE49-F238E27FC236}">
                <a16:creationId xmlns:a16="http://schemas.microsoft.com/office/drawing/2014/main" id="{405D2470-7609-4B5C-FA91-000BF4AEFE38}"/>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Interactive vs Static</a:t>
            </a:r>
          </a:p>
        </p:txBody>
      </p:sp>
    </p:spTree>
    <p:extLst>
      <p:ext uri="{BB962C8B-B14F-4D97-AF65-F5344CB8AC3E}">
        <p14:creationId xmlns:p14="http://schemas.microsoft.com/office/powerpoint/2010/main" val="112464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479"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5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endCondLst>
                    <p:cond evt="onNext" delay="0">
                      <p:tgtEl>
                        <p:sldTgt/>
                      </p:tgtEl>
                    </p:cond>
                  </p:end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repeatCount="indefinite" fill="hold" display="0">
                  <p:stCondLst>
                    <p:cond delay="indefinite"/>
                  </p:stCondLst>
                  <p:endCondLst>
                    <p:cond evt="onNext" delay="0">
                      <p:tgtEl>
                        <p:sldTgt/>
                      </p:tgtEl>
                    </p:cond>
                  </p:end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repeatCount="indefinite" fill="hold" display="0">
                  <p:stCondLst>
                    <p:cond delay="indefinite"/>
                  </p:stCondLst>
                  <p:endCondLst>
                    <p:cond evt="onNext" delay="0">
                      <p:tgtEl>
                        <p:sldTgt/>
                      </p:tgtEl>
                    </p:cond>
                  </p:end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5" name="Picture 10">
            <a:extLst>
              <a:ext uri="{FF2B5EF4-FFF2-40B4-BE49-F238E27FC236}">
                <a16:creationId xmlns:a16="http://schemas.microsoft.com/office/drawing/2014/main" id="{A7084726-9E28-FB43-9EE9-6EA9D5EFCE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7" descr="A picture containing drawing&#10;&#10;Description automatically generated">
            <a:extLst>
              <a:ext uri="{FF2B5EF4-FFF2-40B4-BE49-F238E27FC236}">
                <a16:creationId xmlns:a16="http://schemas.microsoft.com/office/drawing/2014/main" id="{C500EF88-7FAA-AA4E-AEA1-85E391BDA0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6">
            <a:extLst>
              <a:ext uri="{FF2B5EF4-FFF2-40B4-BE49-F238E27FC236}">
                <a16:creationId xmlns:a16="http://schemas.microsoft.com/office/drawing/2014/main" id="{BB4A909B-C36A-9B44-997F-518D8E669C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28545DBB-C6C6-624E-BC2B-C0F7E56DADBF}"/>
              </a:ext>
            </a:extLst>
          </p:cNvPr>
          <p:cNvSpPr/>
          <p:nvPr/>
        </p:nvSpPr>
        <p:spPr>
          <a:xfrm>
            <a:off x="2886438" y="3682762"/>
            <a:ext cx="1242200" cy="646331"/>
          </a:xfrm>
          <a:prstGeom prst="rect">
            <a:avLst/>
          </a:prstGeom>
          <a:noFill/>
          <a:ln w="76200">
            <a:noFill/>
          </a:ln>
        </p:spPr>
        <p:txBody>
          <a:bodyPr wrap="none" lIns="91440" tIns="45720" rIns="91440" bIns="45720">
            <a:spAutoFit/>
          </a:bodyPr>
          <a:lstStyle/>
          <a:p>
            <a:r>
              <a:rPr lang="en-US" sz="3600" b="0" i="1" cap="none" spc="0" dirty="0">
                <a:ln w="0"/>
                <a:solidFill>
                  <a:schemeClr val="tx2"/>
                </a:solidFill>
                <a:effectLst>
                  <a:outerShdw blurRad="38100" dist="19050" dir="2700000" algn="tl" rotWithShape="0">
                    <a:schemeClr val="dk1">
                      <a:alpha val="40000"/>
                    </a:schemeClr>
                  </a:outerShdw>
                </a:effectLst>
              </a:rPr>
              <a:t>hover</a:t>
            </a:r>
          </a:p>
        </p:txBody>
      </p:sp>
      <p:sp>
        <p:nvSpPr>
          <p:cNvPr id="15" name="Rectangle 14">
            <a:extLst>
              <a:ext uri="{FF2B5EF4-FFF2-40B4-BE49-F238E27FC236}">
                <a16:creationId xmlns:a16="http://schemas.microsoft.com/office/drawing/2014/main" id="{58D5B1CD-DC9A-3948-9790-840F1BACC2A8}"/>
              </a:ext>
            </a:extLst>
          </p:cNvPr>
          <p:cNvSpPr/>
          <p:nvPr/>
        </p:nvSpPr>
        <p:spPr>
          <a:xfrm>
            <a:off x="2541216" y="5841556"/>
            <a:ext cx="1587422" cy="646331"/>
          </a:xfrm>
          <a:prstGeom prst="rect">
            <a:avLst/>
          </a:prstGeom>
          <a:noFill/>
          <a:ln w="76200">
            <a:noFill/>
          </a:ln>
        </p:spPr>
        <p:txBody>
          <a:bodyPr wrap="none" lIns="91440" tIns="45720" rIns="91440" bIns="45720">
            <a:spAutoFit/>
          </a:bodyPr>
          <a:lstStyle/>
          <a:p>
            <a:r>
              <a:rPr lang="en-US" sz="3600" b="0" i="1" cap="none" spc="0" dirty="0">
                <a:ln w="0"/>
                <a:solidFill>
                  <a:schemeClr val="tx2"/>
                </a:solidFill>
                <a:effectLst>
                  <a:outerShdw blurRad="38100" dist="19050" dir="2700000" algn="tl" rotWithShape="0">
                    <a:schemeClr val="dk1">
                      <a:alpha val="40000"/>
                    </a:schemeClr>
                  </a:outerShdw>
                </a:effectLst>
              </a:rPr>
              <a:t>tooltips</a:t>
            </a:r>
          </a:p>
        </p:txBody>
      </p:sp>
      <p:pic>
        <p:nvPicPr>
          <p:cNvPr id="4" name="hover" descr="hover">
            <a:hlinkClick r:id="" action="ppaction://media"/>
            <a:extLst>
              <a:ext uri="{FF2B5EF4-FFF2-40B4-BE49-F238E27FC236}">
                <a16:creationId xmlns:a16="http://schemas.microsoft.com/office/drawing/2014/main" id="{E7F4D611-72A3-1641-AD5D-A0AA30C3A7E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129912" y="1865321"/>
            <a:ext cx="4533966" cy="2688270"/>
          </a:xfrm>
          <a:prstGeom prst="rect">
            <a:avLst/>
          </a:prstGeom>
        </p:spPr>
      </p:pic>
      <p:pic>
        <p:nvPicPr>
          <p:cNvPr id="5" name="tooltip" descr="tooltip">
            <a:hlinkClick r:id="" action="ppaction://media"/>
            <a:extLst>
              <a:ext uri="{FF2B5EF4-FFF2-40B4-BE49-F238E27FC236}">
                <a16:creationId xmlns:a16="http://schemas.microsoft.com/office/drawing/2014/main" id="{E29BDB87-D347-1644-9980-94F744323A1B}"/>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129912" y="4721981"/>
            <a:ext cx="4487680" cy="1955764"/>
          </a:xfrm>
          <a:prstGeom prst="rect">
            <a:avLst/>
          </a:prstGeom>
        </p:spPr>
      </p:pic>
      <p:sp>
        <p:nvSpPr>
          <p:cNvPr id="14" name="Rounded Rectangle 13">
            <a:extLst>
              <a:ext uri="{FF2B5EF4-FFF2-40B4-BE49-F238E27FC236}">
                <a16:creationId xmlns:a16="http://schemas.microsoft.com/office/drawing/2014/main" id="{7B817841-FEA4-6F79-FDE0-54449CC7ECC8}"/>
              </a:ext>
            </a:extLst>
          </p:cNvPr>
          <p:cNvSpPr/>
          <p:nvPr/>
        </p:nvSpPr>
        <p:spPr>
          <a:xfrm>
            <a:off x="829732" y="1863850"/>
            <a:ext cx="2728011"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2</a:t>
            </a:r>
          </a:p>
        </p:txBody>
      </p:sp>
      <p:sp>
        <p:nvSpPr>
          <p:cNvPr id="16" name="Title 1">
            <a:extLst>
              <a:ext uri="{FF2B5EF4-FFF2-40B4-BE49-F238E27FC236}">
                <a16:creationId xmlns:a16="http://schemas.microsoft.com/office/drawing/2014/main" id="{7F25262B-F85A-364C-0415-E0674D19417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Interactive vs Static</a:t>
            </a:r>
          </a:p>
        </p:txBody>
      </p:sp>
    </p:spTree>
    <p:extLst>
      <p:ext uri="{BB962C8B-B14F-4D97-AF65-F5344CB8AC3E}">
        <p14:creationId xmlns:p14="http://schemas.microsoft.com/office/powerpoint/2010/main" val="37609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50" fill="hold"/>
                                        <p:tgtEl>
                                          <p:spTgt spid="4"/>
                                        </p:tgtEl>
                                      </p:cBhvr>
                                    </p:cmd>
                                  </p:childTnLst>
                                </p:cTn>
                              </p:par>
                              <p:par>
                                <p:cTn id="7" presetID="1" presetClass="mediacall" presetSubtype="0" fill="hold" nodeType="withEffect">
                                  <p:stCondLst>
                                    <p:cond delay="0"/>
                                  </p:stCondLst>
                                  <p:childTnLst>
                                    <p:cmd type="call" cmd="playFrom(0.0)">
                                      <p:cBhvr>
                                        <p:cTn id="8" dur="48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0" descr="A close up of a newspaper&#10;&#10;Description automatically generated">
            <a:extLst>
              <a:ext uri="{FF2B5EF4-FFF2-40B4-BE49-F238E27FC236}">
                <a16:creationId xmlns:a16="http://schemas.microsoft.com/office/drawing/2014/main" id="{7ED5ABBA-4C36-4341-901E-89FE607C3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739" y="1928087"/>
            <a:ext cx="5606521"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10">
            <a:extLst>
              <a:ext uri="{FF2B5EF4-FFF2-40B4-BE49-F238E27FC236}">
                <a16:creationId xmlns:a16="http://schemas.microsoft.com/office/drawing/2014/main" id="{8D674DB1-4FF4-4C41-8E42-8D80A6226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7" descr="A picture containing drawing&#10;&#10;Description automatically generated">
            <a:extLst>
              <a:ext uri="{FF2B5EF4-FFF2-40B4-BE49-F238E27FC236}">
                <a16:creationId xmlns:a16="http://schemas.microsoft.com/office/drawing/2014/main" id="{EEC2A04E-1682-DE44-8D87-D56168D06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16">
            <a:extLst>
              <a:ext uri="{FF2B5EF4-FFF2-40B4-BE49-F238E27FC236}">
                <a16:creationId xmlns:a16="http://schemas.microsoft.com/office/drawing/2014/main" id="{90F40C34-9E5E-6B4E-83FA-4E0E0EE9C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1C9E0923-44A4-345D-1662-F384D2FF8AE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Experimental Task</a:t>
            </a:r>
          </a:p>
        </p:txBody>
      </p:sp>
    </p:spTree>
    <p:extLst>
      <p:ext uri="{BB962C8B-B14F-4D97-AF65-F5344CB8AC3E}">
        <p14:creationId xmlns:p14="http://schemas.microsoft.com/office/powerpoint/2010/main" val="17429371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01" name="Content Placeholder 1">
            <a:extLst>
              <a:ext uri="{FF2B5EF4-FFF2-40B4-BE49-F238E27FC236}">
                <a16:creationId xmlns:a16="http://schemas.microsoft.com/office/drawing/2014/main" id="{148F1BD3-039E-A841-B964-97B36C4B9499}"/>
              </a:ext>
            </a:extLst>
          </p:cNvPr>
          <p:cNvSpPr>
            <a:spLocks noGrp="1" noChangeArrowheads="1"/>
          </p:cNvSpPr>
          <p:nvPr>
            <p:ph idx="1"/>
          </p:nvPr>
        </p:nvSpPr>
        <p:spPr>
          <a:xfrm>
            <a:off x="698500" y="1259952"/>
            <a:ext cx="10795000" cy="4445000"/>
          </a:xfrm>
        </p:spPr>
        <p:txBody>
          <a:bodyPr>
            <a:normAutofit/>
          </a:bodyPr>
          <a:lstStyle/>
          <a:p>
            <a:pPr marL="428608" indent="-428608">
              <a:buClr>
                <a:srgbClr val="D84626"/>
              </a:buClr>
            </a:pPr>
            <a:endParaRPr lang="en-US" altLang="en-US" dirty="0"/>
          </a:p>
          <a:p>
            <a:pPr marL="514350" indent="-514350">
              <a:buClr>
                <a:srgbClr val="D84626"/>
              </a:buClr>
              <a:buFont typeface="+mj-lt"/>
              <a:buAutoNum type="arabicPeriod"/>
            </a:pPr>
            <a:r>
              <a:rPr lang="en-US" altLang="en-US" dirty="0">
                <a:solidFill>
                  <a:schemeClr val="tx2"/>
                </a:solidFill>
              </a:rPr>
              <a:t>We </a:t>
            </a:r>
            <a:r>
              <a:rPr lang="en-US" altLang="en-US" b="1" dirty="0">
                <a:solidFill>
                  <a:schemeClr val="tx2"/>
                </a:solidFill>
              </a:rPr>
              <a:t>found no situations in which interaction improves performance </a:t>
            </a:r>
            <a:r>
              <a:rPr lang="en-US" altLang="en-US" dirty="0">
                <a:solidFill>
                  <a:schemeClr val="tx2"/>
                </a:solidFill>
              </a:rPr>
              <a:t>on the Bayesian Reasoning task. </a:t>
            </a:r>
          </a:p>
        </p:txBody>
      </p:sp>
      <p:sp>
        <p:nvSpPr>
          <p:cNvPr id="110599" name="Rectangle 8">
            <a:extLst>
              <a:ext uri="{FF2B5EF4-FFF2-40B4-BE49-F238E27FC236}">
                <a16:creationId xmlns:a16="http://schemas.microsoft.com/office/drawing/2014/main" id="{1EA8D229-5BFF-6F43-82B7-BD05157B7CFF}"/>
              </a:ext>
            </a:extLst>
          </p:cNvPr>
          <p:cNvSpPr>
            <a:spLocks noChangeArrowheads="1"/>
          </p:cNvSpPr>
          <p:nvPr/>
        </p:nvSpPr>
        <p:spPr bwMode="auto">
          <a:xfrm>
            <a:off x="19845" y="4000500"/>
            <a:ext cx="12108656" cy="317500"/>
          </a:xfrm>
          <a:prstGeom prst="rect">
            <a:avLst/>
          </a:prstGeom>
          <a:solidFill>
            <a:schemeClr val="bg1"/>
          </a:solidFill>
          <a:ln w="9525" algn="ctr">
            <a:solidFill>
              <a:schemeClr val="bg1"/>
            </a:solidFill>
            <a:round/>
            <a:headEnd/>
            <a:tailEnd/>
          </a:ln>
        </p:spPr>
        <p:txBody>
          <a:bodyPr/>
          <a:lstStyle/>
          <a:p>
            <a:endParaRPr lang="en-US" altLang="en-US" sz="2000"/>
          </a:p>
        </p:txBody>
      </p:sp>
      <p:pic>
        <p:nvPicPr>
          <p:cNvPr id="110609" name="Picture 10">
            <a:extLst>
              <a:ext uri="{FF2B5EF4-FFF2-40B4-BE49-F238E27FC236}">
                <a16:creationId xmlns:a16="http://schemas.microsoft.com/office/drawing/2014/main" id="{D0A19D3D-A39F-A94B-829C-F8821815A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119" y="6357227"/>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7DAFC783-0BD7-DD41-9E55-DFBC67691BF1}"/>
              </a:ext>
            </a:extLst>
          </p:cNvPr>
          <p:cNvSpPr/>
          <p:nvPr/>
        </p:nvSpPr>
        <p:spPr>
          <a:xfrm>
            <a:off x="1545439" y="2627848"/>
            <a:ext cx="2728010"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1</a:t>
            </a:r>
          </a:p>
        </p:txBody>
      </p:sp>
      <p:pic>
        <p:nvPicPr>
          <p:cNvPr id="4" name="Picture 3" descr="Chart&#10;&#10;Description automatically generated">
            <a:extLst>
              <a:ext uri="{FF2B5EF4-FFF2-40B4-BE49-F238E27FC236}">
                <a16:creationId xmlns:a16="http://schemas.microsoft.com/office/drawing/2014/main" id="{7029E8B4-4147-0D45-A2DC-03799BC729CB}"/>
              </a:ext>
            </a:extLst>
          </p:cNvPr>
          <p:cNvPicPr>
            <a:picLocks noChangeAspect="1"/>
          </p:cNvPicPr>
          <p:nvPr/>
        </p:nvPicPr>
        <p:blipFill>
          <a:blip r:embed="rId4"/>
          <a:stretch>
            <a:fillRect/>
          </a:stretch>
        </p:blipFill>
        <p:spPr>
          <a:xfrm>
            <a:off x="698500" y="3388933"/>
            <a:ext cx="4737978" cy="2926080"/>
          </a:xfrm>
          <a:prstGeom prst="rect">
            <a:avLst/>
          </a:prstGeom>
        </p:spPr>
      </p:pic>
      <p:pic>
        <p:nvPicPr>
          <p:cNvPr id="6" name="Picture 5" descr="Chart, scatter chart&#10;&#10;Description automatically generated">
            <a:extLst>
              <a:ext uri="{FF2B5EF4-FFF2-40B4-BE49-F238E27FC236}">
                <a16:creationId xmlns:a16="http://schemas.microsoft.com/office/drawing/2014/main" id="{AA030822-18BA-DC43-93F7-770DD747D21C}"/>
              </a:ext>
            </a:extLst>
          </p:cNvPr>
          <p:cNvPicPr>
            <a:picLocks noChangeAspect="1"/>
          </p:cNvPicPr>
          <p:nvPr/>
        </p:nvPicPr>
        <p:blipFill>
          <a:blip r:embed="rId5"/>
          <a:stretch>
            <a:fillRect/>
          </a:stretch>
        </p:blipFill>
        <p:spPr>
          <a:xfrm>
            <a:off x="6074173" y="3303198"/>
            <a:ext cx="5182164" cy="3200400"/>
          </a:xfrm>
          <a:prstGeom prst="rect">
            <a:avLst/>
          </a:prstGeom>
        </p:spPr>
      </p:pic>
      <p:sp>
        <p:nvSpPr>
          <p:cNvPr id="24" name="Rounded Rectangle 23">
            <a:extLst>
              <a:ext uri="{FF2B5EF4-FFF2-40B4-BE49-F238E27FC236}">
                <a16:creationId xmlns:a16="http://schemas.microsoft.com/office/drawing/2014/main" id="{A36BAA13-556C-DA40-9D3E-1E1F97314861}"/>
              </a:ext>
            </a:extLst>
          </p:cNvPr>
          <p:cNvSpPr/>
          <p:nvPr/>
        </p:nvSpPr>
        <p:spPr>
          <a:xfrm>
            <a:off x="7520067" y="2627848"/>
            <a:ext cx="2728010"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2</a:t>
            </a:r>
          </a:p>
        </p:txBody>
      </p:sp>
      <p:pic>
        <p:nvPicPr>
          <p:cNvPr id="14" name="Picture 7" descr="A picture containing drawing&#10;&#10;Description automatically generated">
            <a:extLst>
              <a:ext uri="{FF2B5EF4-FFF2-40B4-BE49-F238E27FC236}">
                <a16:creationId xmlns:a16="http://schemas.microsoft.com/office/drawing/2014/main" id="{BB6A4E96-E4AC-A744-8711-904EF032EC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003" r="16966"/>
          <a:stretch>
            <a:fillRect/>
          </a:stretch>
        </p:blipFill>
        <p:spPr bwMode="auto">
          <a:xfrm>
            <a:off x="1695636" y="61079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a:extLst>
              <a:ext uri="{FF2B5EF4-FFF2-40B4-BE49-F238E27FC236}">
                <a16:creationId xmlns:a16="http://schemas.microsoft.com/office/drawing/2014/main" id="{F3490FC7-CE0D-AC4F-A5AF-9049303C0D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99" y="6437925"/>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2457F1A9-1E74-224A-3488-F5693DD0C2B0}"/>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Findings</a:t>
            </a:r>
          </a:p>
        </p:txBody>
      </p:sp>
    </p:spTree>
    <p:extLst>
      <p:ext uri="{BB962C8B-B14F-4D97-AF65-F5344CB8AC3E}">
        <p14:creationId xmlns:p14="http://schemas.microsoft.com/office/powerpoint/2010/main" val="1335250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01" name="Content Placeholder 1">
            <a:extLst>
              <a:ext uri="{FF2B5EF4-FFF2-40B4-BE49-F238E27FC236}">
                <a16:creationId xmlns:a16="http://schemas.microsoft.com/office/drawing/2014/main" id="{148F1BD3-039E-A841-B964-97B36C4B9499}"/>
              </a:ext>
            </a:extLst>
          </p:cNvPr>
          <p:cNvSpPr>
            <a:spLocks noGrp="1" noChangeArrowheads="1"/>
          </p:cNvSpPr>
          <p:nvPr>
            <p:ph idx="1"/>
          </p:nvPr>
        </p:nvSpPr>
        <p:spPr>
          <a:xfrm>
            <a:off x="698500" y="1322299"/>
            <a:ext cx="10795000" cy="4445000"/>
          </a:xfrm>
        </p:spPr>
        <p:txBody>
          <a:bodyPr>
            <a:normAutofit/>
          </a:bodyPr>
          <a:lstStyle/>
          <a:p>
            <a:pPr marL="428608" indent="-428608">
              <a:buClr>
                <a:srgbClr val="D84626"/>
              </a:buClr>
            </a:pPr>
            <a:endParaRPr lang="en-US" altLang="en-US" dirty="0"/>
          </a:p>
          <a:p>
            <a:pPr marL="428608" indent="-428608">
              <a:buClr>
                <a:srgbClr val="D84626"/>
              </a:buClr>
              <a:buFontTx/>
              <a:buAutoNum type="arabicPeriod" startAt="2"/>
            </a:pPr>
            <a:r>
              <a:rPr lang="en-US" altLang="en-US" dirty="0">
                <a:solidFill>
                  <a:schemeClr val="tx2"/>
                </a:solidFill>
              </a:rPr>
              <a:t>We observe that </a:t>
            </a:r>
            <a:r>
              <a:rPr lang="en-US" altLang="en-US" b="1" dirty="0">
                <a:solidFill>
                  <a:schemeClr val="tx2"/>
                </a:solidFill>
              </a:rPr>
              <a:t>in certain cases interaction </a:t>
            </a:r>
            <a:r>
              <a:rPr lang="en-US" altLang="en-US" dirty="0">
                <a:solidFill>
                  <a:schemeClr val="tx2"/>
                </a:solidFill>
              </a:rPr>
              <a:t>results in </a:t>
            </a:r>
            <a:r>
              <a:rPr lang="en-US" altLang="en-US" b="1" dirty="0">
                <a:solidFill>
                  <a:schemeClr val="tx2"/>
                </a:solidFill>
              </a:rPr>
              <a:t>significantly</a:t>
            </a:r>
            <a:r>
              <a:rPr lang="en-US" altLang="en-US" dirty="0">
                <a:solidFill>
                  <a:schemeClr val="tx2"/>
                </a:solidFill>
              </a:rPr>
              <a:t> </a:t>
            </a:r>
            <a:r>
              <a:rPr lang="en-US" altLang="en-US" b="1" dirty="0">
                <a:solidFill>
                  <a:schemeClr val="tx2"/>
                </a:solidFill>
              </a:rPr>
              <a:t>decreased accuracy</a:t>
            </a:r>
            <a:r>
              <a:rPr lang="en-US" altLang="en-US" dirty="0">
                <a:solidFill>
                  <a:schemeClr val="tx2"/>
                </a:solidFill>
              </a:rPr>
              <a:t> on the Bayesian reasoning task.   </a:t>
            </a:r>
          </a:p>
        </p:txBody>
      </p:sp>
      <p:pic>
        <p:nvPicPr>
          <p:cNvPr id="110609" name="Picture 10">
            <a:extLst>
              <a:ext uri="{FF2B5EF4-FFF2-40B4-BE49-F238E27FC236}">
                <a16:creationId xmlns:a16="http://schemas.microsoft.com/office/drawing/2014/main" id="{D0A19D3D-A39F-A94B-829C-F8821815A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Graphical user interface&#10;&#10;Description automatically generated">
            <a:extLst>
              <a:ext uri="{FF2B5EF4-FFF2-40B4-BE49-F238E27FC236}">
                <a16:creationId xmlns:a16="http://schemas.microsoft.com/office/drawing/2014/main" id="{000C98DF-D603-7340-92DF-088EE5C8A227}"/>
              </a:ext>
            </a:extLst>
          </p:cNvPr>
          <p:cNvPicPr>
            <a:picLocks noChangeAspect="1"/>
          </p:cNvPicPr>
          <p:nvPr/>
        </p:nvPicPr>
        <p:blipFill>
          <a:blip r:embed="rId4"/>
          <a:stretch>
            <a:fillRect/>
          </a:stretch>
        </p:blipFill>
        <p:spPr>
          <a:xfrm>
            <a:off x="3631652" y="2825274"/>
            <a:ext cx="6309360" cy="3896534"/>
          </a:xfrm>
          <a:prstGeom prst="rect">
            <a:avLst/>
          </a:prstGeom>
        </p:spPr>
      </p:pic>
      <p:sp>
        <p:nvSpPr>
          <p:cNvPr id="20" name="Frame 19">
            <a:extLst>
              <a:ext uri="{FF2B5EF4-FFF2-40B4-BE49-F238E27FC236}">
                <a16:creationId xmlns:a16="http://schemas.microsoft.com/office/drawing/2014/main" id="{D3D05508-4823-464D-A5AD-5DE54E825782}"/>
              </a:ext>
            </a:extLst>
          </p:cNvPr>
          <p:cNvSpPr/>
          <p:nvPr/>
        </p:nvSpPr>
        <p:spPr>
          <a:xfrm>
            <a:off x="6640640" y="5024786"/>
            <a:ext cx="584617" cy="457200"/>
          </a:xfrm>
          <a:prstGeom prst="frame">
            <a:avLst>
              <a:gd name="adj1" fmla="val 16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92F9448-9F77-2E40-A69A-CC842EC7EFDE}"/>
              </a:ext>
            </a:extLst>
          </p:cNvPr>
          <p:cNvSpPr/>
          <p:nvPr/>
        </p:nvSpPr>
        <p:spPr>
          <a:xfrm>
            <a:off x="7285217" y="2918039"/>
            <a:ext cx="644577" cy="457200"/>
          </a:xfrm>
          <a:prstGeom prst="frame">
            <a:avLst>
              <a:gd name="adj1" fmla="val 16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a:extLst>
              <a:ext uri="{FF2B5EF4-FFF2-40B4-BE49-F238E27FC236}">
                <a16:creationId xmlns:a16="http://schemas.microsoft.com/office/drawing/2014/main" id="{8190A8D4-DDF4-EF4B-BA50-A6BB1CE6B7FC}"/>
              </a:ext>
            </a:extLst>
          </p:cNvPr>
          <p:cNvSpPr/>
          <p:nvPr/>
        </p:nvSpPr>
        <p:spPr>
          <a:xfrm>
            <a:off x="846667" y="2877990"/>
            <a:ext cx="2728010"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2</a:t>
            </a:r>
          </a:p>
        </p:txBody>
      </p:sp>
      <p:pic>
        <p:nvPicPr>
          <p:cNvPr id="14" name="Picture 7" descr="A picture containing drawing&#10;&#10;Description automatically generated">
            <a:extLst>
              <a:ext uri="{FF2B5EF4-FFF2-40B4-BE49-F238E27FC236}">
                <a16:creationId xmlns:a16="http://schemas.microsoft.com/office/drawing/2014/main" id="{0BC6B541-F04B-1140-83C4-EB3FE70BD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a:extLst>
              <a:ext uri="{FF2B5EF4-FFF2-40B4-BE49-F238E27FC236}">
                <a16:creationId xmlns:a16="http://schemas.microsoft.com/office/drawing/2014/main" id="{CA31AFB9-77B3-B543-891D-6C97D75228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a:extLst>
              <a:ext uri="{FF2B5EF4-FFF2-40B4-BE49-F238E27FC236}">
                <a16:creationId xmlns:a16="http://schemas.microsoft.com/office/drawing/2014/main" id="{73B7A7AE-D3C2-B803-CDF6-4EEBF635CCD5}"/>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Findings</a:t>
            </a:r>
          </a:p>
        </p:txBody>
      </p:sp>
    </p:spTree>
    <p:extLst>
      <p:ext uri="{BB962C8B-B14F-4D97-AF65-F5344CB8AC3E}">
        <p14:creationId xmlns:p14="http://schemas.microsoft.com/office/powerpoint/2010/main" val="30731092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7" name="Picture 10">
            <a:extLst>
              <a:ext uri="{FF2B5EF4-FFF2-40B4-BE49-F238E27FC236}">
                <a16:creationId xmlns:a16="http://schemas.microsoft.com/office/drawing/2014/main" id="{1E14A157-8AF1-BF40-AFDA-33FC8BF8F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7" descr="A picture containing drawing&#10;&#10;Description automatically generated">
            <a:extLst>
              <a:ext uri="{FF2B5EF4-FFF2-40B4-BE49-F238E27FC236}">
                <a16:creationId xmlns:a16="http://schemas.microsoft.com/office/drawing/2014/main" id="{4D7A10E2-A943-D34D-937A-D975FD06B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6">
            <a:extLst>
              <a:ext uri="{FF2B5EF4-FFF2-40B4-BE49-F238E27FC236}">
                <a16:creationId xmlns:a16="http://schemas.microsoft.com/office/drawing/2014/main" id="{3CD6E321-7BA7-7248-BD51-515E77A98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62A178BB-14F0-5E4D-9809-1223DAD0FFC9}"/>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Driving questions</a:t>
            </a:r>
          </a:p>
        </p:txBody>
      </p:sp>
      <p:sp>
        <p:nvSpPr>
          <p:cNvPr id="13" name="Content Placeholder 2">
            <a:extLst>
              <a:ext uri="{FF2B5EF4-FFF2-40B4-BE49-F238E27FC236}">
                <a16:creationId xmlns:a16="http://schemas.microsoft.com/office/drawing/2014/main" id="{A56E5AE4-A704-8D4E-9BCA-6A0D3863EFF1}"/>
              </a:ext>
            </a:extLst>
          </p:cNvPr>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sz="3600" dirty="0">
                <a:solidFill>
                  <a:schemeClr val="tx2"/>
                </a:solidFill>
              </a:rPr>
              <a:t>Can we help people better perform Bayesian reasoning in the context of medical risk communication?</a:t>
            </a:r>
          </a:p>
          <a:p>
            <a:pPr marL="514350" indent="-514350">
              <a:buFont typeface="+mj-lt"/>
              <a:buAutoNum type="arabicPeriod"/>
            </a:pPr>
            <a:endParaRPr lang="en-US" sz="3600" dirty="0">
              <a:solidFill>
                <a:schemeClr val="tx2"/>
              </a:solidFill>
            </a:endParaRPr>
          </a:p>
          <a:p>
            <a:pPr marL="514350" indent="-514350">
              <a:buFont typeface="+mj-lt"/>
              <a:buAutoNum type="arabicPeriod"/>
            </a:pPr>
            <a:r>
              <a:rPr lang="en-US" sz="3600" dirty="0">
                <a:solidFill>
                  <a:schemeClr val="tx2"/>
                </a:solidFill>
              </a:rPr>
              <a:t>What is the value add of interaction to a </a:t>
            </a:r>
            <a:r>
              <a:rPr lang="en-US" sz="3600" i="1" dirty="0">
                <a:solidFill>
                  <a:schemeClr val="tx2"/>
                </a:solidFill>
              </a:rPr>
              <a:t>static</a:t>
            </a:r>
            <a:r>
              <a:rPr lang="en-US" sz="3600" dirty="0">
                <a:solidFill>
                  <a:schemeClr val="tx2"/>
                </a:solidFill>
              </a:rPr>
              <a:t> </a:t>
            </a:r>
            <a:r>
              <a:rPr lang="en-US" sz="3600" i="1" dirty="0">
                <a:solidFill>
                  <a:schemeClr val="tx2"/>
                </a:solidFill>
              </a:rPr>
              <a:t>Bayesian reasoning </a:t>
            </a:r>
            <a:r>
              <a:rPr lang="en-US" sz="3600" dirty="0">
                <a:solidFill>
                  <a:schemeClr val="tx2"/>
                </a:solidFill>
              </a:rPr>
              <a:t>visualization? </a:t>
            </a:r>
          </a:p>
        </p:txBody>
      </p:sp>
    </p:spTree>
    <p:extLst>
      <p:ext uri="{BB962C8B-B14F-4D97-AF65-F5344CB8AC3E}">
        <p14:creationId xmlns:p14="http://schemas.microsoft.com/office/powerpoint/2010/main" val="37409005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7" name="Picture 10">
            <a:extLst>
              <a:ext uri="{FF2B5EF4-FFF2-40B4-BE49-F238E27FC236}">
                <a16:creationId xmlns:a16="http://schemas.microsoft.com/office/drawing/2014/main" id="{1E14A157-8AF1-BF40-AFDA-33FC8BF8F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7" descr="A picture containing drawing&#10;&#10;Description automatically generated">
            <a:extLst>
              <a:ext uri="{FF2B5EF4-FFF2-40B4-BE49-F238E27FC236}">
                <a16:creationId xmlns:a16="http://schemas.microsoft.com/office/drawing/2014/main" id="{4D7A10E2-A943-D34D-937A-D975FD06B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6">
            <a:extLst>
              <a:ext uri="{FF2B5EF4-FFF2-40B4-BE49-F238E27FC236}">
                <a16:creationId xmlns:a16="http://schemas.microsoft.com/office/drawing/2014/main" id="{3CD6E321-7BA7-7248-BD51-515E77A98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62A178BB-14F0-5E4D-9809-1223DAD0FFC9}"/>
              </a:ext>
            </a:extLst>
          </p:cNvPr>
          <p:cNvSpPr>
            <a:spLocks noGrp="1"/>
          </p:cNvSpPr>
          <p:nvPr>
            <p:ph type="title"/>
          </p:nvPr>
        </p:nvSpPr>
        <p:spPr>
          <a:xfrm>
            <a:off x="838200" y="365125"/>
            <a:ext cx="10515600" cy="1325563"/>
          </a:xfrm>
          <a:solidFill>
            <a:srgbClr val="80A7A7"/>
          </a:solidFill>
        </p:spPr>
        <p:txBody>
          <a:bodyPr/>
          <a:lstStyle/>
          <a:p>
            <a:r>
              <a:rPr lang="en-US" dirty="0">
                <a:solidFill>
                  <a:schemeClr val="bg1"/>
                </a:solidFill>
              </a:rPr>
              <a:t>Driving questions</a:t>
            </a:r>
            <a:endParaRPr lang="en-US" b="1" dirty="0">
              <a:solidFill>
                <a:schemeClr val="bg1"/>
              </a:solidFill>
            </a:endParaRPr>
          </a:p>
        </p:txBody>
      </p:sp>
      <p:sp>
        <p:nvSpPr>
          <p:cNvPr id="13" name="Content Placeholder 2">
            <a:extLst>
              <a:ext uri="{FF2B5EF4-FFF2-40B4-BE49-F238E27FC236}">
                <a16:creationId xmlns:a16="http://schemas.microsoft.com/office/drawing/2014/main" id="{A56E5AE4-A704-8D4E-9BCA-6A0D3863EFF1}"/>
              </a:ext>
            </a:extLst>
          </p:cNvPr>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sz="3600" dirty="0">
                <a:solidFill>
                  <a:schemeClr val="tx2"/>
                </a:solidFill>
              </a:rPr>
              <a:t>Can we help people better perform Bayesian reasoning in the context of medical risk communication?</a:t>
            </a:r>
          </a:p>
          <a:p>
            <a:pPr marL="514350" indent="-514350">
              <a:buFont typeface="+mj-lt"/>
              <a:buAutoNum type="arabicPeriod"/>
            </a:pPr>
            <a:endParaRPr lang="en-US" sz="3600" dirty="0">
              <a:solidFill>
                <a:schemeClr val="tx2"/>
              </a:solidFill>
            </a:endParaRPr>
          </a:p>
          <a:p>
            <a:pPr marL="514350" indent="-514350">
              <a:buFont typeface="+mj-lt"/>
              <a:buAutoNum type="arabicPeriod"/>
            </a:pPr>
            <a:r>
              <a:rPr lang="en-US" sz="3600" dirty="0">
                <a:solidFill>
                  <a:schemeClr val="tx2"/>
                </a:solidFill>
              </a:rPr>
              <a:t>What is the value add of interaction to a </a:t>
            </a:r>
            <a:r>
              <a:rPr lang="en-US" sz="3600" i="1" dirty="0">
                <a:solidFill>
                  <a:schemeClr val="tx2"/>
                </a:solidFill>
              </a:rPr>
              <a:t>static</a:t>
            </a:r>
            <a:r>
              <a:rPr lang="en-US" sz="3600" dirty="0">
                <a:solidFill>
                  <a:schemeClr val="tx2"/>
                </a:solidFill>
              </a:rPr>
              <a:t> </a:t>
            </a:r>
            <a:r>
              <a:rPr lang="en-US" sz="3600" i="1" dirty="0">
                <a:solidFill>
                  <a:schemeClr val="tx2"/>
                </a:solidFill>
              </a:rPr>
              <a:t>Bayesian reasoning </a:t>
            </a:r>
            <a:r>
              <a:rPr lang="en-US" sz="3600" dirty="0">
                <a:solidFill>
                  <a:schemeClr val="tx2"/>
                </a:solidFill>
              </a:rPr>
              <a:t>visualization? </a:t>
            </a:r>
          </a:p>
        </p:txBody>
      </p:sp>
      <p:sp>
        <p:nvSpPr>
          <p:cNvPr id="7" name="Rectangle 6">
            <a:extLst>
              <a:ext uri="{FF2B5EF4-FFF2-40B4-BE49-F238E27FC236}">
                <a16:creationId xmlns:a16="http://schemas.microsoft.com/office/drawing/2014/main" id="{2FEB7E92-5CF7-7A45-BC30-7369B92FF09F}"/>
              </a:ext>
            </a:extLst>
          </p:cNvPr>
          <p:cNvSpPr/>
          <p:nvPr/>
        </p:nvSpPr>
        <p:spPr>
          <a:xfrm>
            <a:off x="1423858" y="3429000"/>
            <a:ext cx="8967653" cy="502766"/>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defRPr/>
            </a:pPr>
            <a:r>
              <a:rPr lang="en-US" sz="2667" dirty="0">
                <a:ln w="0"/>
                <a:solidFill>
                  <a:schemeClr val="bg1"/>
                </a:solidFill>
                <a:effectLst>
                  <a:outerShdw blurRad="38100" dist="19050" dir="2700000" algn="tl" rotWithShape="0">
                    <a:schemeClr val="dk1">
                      <a:alpha val="40000"/>
                    </a:schemeClr>
                  </a:outerShdw>
                </a:effectLst>
              </a:rPr>
              <a:t>Our results suggest interaction may not be the solution.</a:t>
            </a:r>
          </a:p>
        </p:txBody>
      </p:sp>
    </p:spTree>
    <p:extLst>
      <p:ext uri="{BB962C8B-B14F-4D97-AF65-F5344CB8AC3E}">
        <p14:creationId xmlns:p14="http://schemas.microsoft.com/office/powerpoint/2010/main" val="14042380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7" name="Picture 10">
            <a:extLst>
              <a:ext uri="{FF2B5EF4-FFF2-40B4-BE49-F238E27FC236}">
                <a16:creationId xmlns:a16="http://schemas.microsoft.com/office/drawing/2014/main" id="{1E14A157-8AF1-BF40-AFDA-33FC8BF8F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7" descr="A picture containing drawing&#10;&#10;Description automatically generated">
            <a:extLst>
              <a:ext uri="{FF2B5EF4-FFF2-40B4-BE49-F238E27FC236}">
                <a16:creationId xmlns:a16="http://schemas.microsoft.com/office/drawing/2014/main" id="{4D7A10E2-A943-D34D-937A-D975FD06B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6">
            <a:extLst>
              <a:ext uri="{FF2B5EF4-FFF2-40B4-BE49-F238E27FC236}">
                <a16:creationId xmlns:a16="http://schemas.microsoft.com/office/drawing/2014/main" id="{3CD6E321-7BA7-7248-BD51-515E77A98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62A178BB-14F0-5E4D-9809-1223DAD0FFC9}"/>
              </a:ext>
            </a:extLst>
          </p:cNvPr>
          <p:cNvSpPr>
            <a:spLocks noGrp="1"/>
          </p:cNvSpPr>
          <p:nvPr>
            <p:ph type="title"/>
          </p:nvPr>
        </p:nvSpPr>
        <p:spPr>
          <a:xfrm>
            <a:off x="838200" y="365125"/>
            <a:ext cx="10515600" cy="1325563"/>
          </a:xfrm>
          <a:solidFill>
            <a:srgbClr val="80A7A7"/>
          </a:solidFill>
        </p:spPr>
        <p:txBody>
          <a:bodyPr/>
          <a:lstStyle/>
          <a:p>
            <a:r>
              <a:rPr lang="en-US" dirty="0">
                <a:solidFill>
                  <a:schemeClr val="bg1"/>
                </a:solidFill>
              </a:rPr>
              <a:t>Driving questions</a:t>
            </a:r>
            <a:endParaRPr lang="en-US" b="1" dirty="0">
              <a:solidFill>
                <a:schemeClr val="bg1"/>
              </a:solidFill>
            </a:endParaRPr>
          </a:p>
        </p:txBody>
      </p:sp>
      <p:sp>
        <p:nvSpPr>
          <p:cNvPr id="13" name="Content Placeholder 2">
            <a:extLst>
              <a:ext uri="{FF2B5EF4-FFF2-40B4-BE49-F238E27FC236}">
                <a16:creationId xmlns:a16="http://schemas.microsoft.com/office/drawing/2014/main" id="{A56E5AE4-A704-8D4E-9BCA-6A0D3863EFF1}"/>
              </a:ext>
            </a:extLst>
          </p:cNvPr>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sz="3600" dirty="0">
                <a:solidFill>
                  <a:schemeClr val="tx2"/>
                </a:solidFill>
              </a:rPr>
              <a:t>Can we help people better perform Bayesian reasoning in the context of medical risk communication?</a:t>
            </a:r>
          </a:p>
          <a:p>
            <a:pPr marL="514350" indent="-514350">
              <a:buFont typeface="+mj-lt"/>
              <a:buAutoNum type="arabicPeriod"/>
            </a:pPr>
            <a:endParaRPr lang="en-US" sz="3600" dirty="0">
              <a:solidFill>
                <a:schemeClr val="tx2"/>
              </a:solidFill>
            </a:endParaRPr>
          </a:p>
          <a:p>
            <a:pPr marL="514350" indent="-514350">
              <a:buFont typeface="+mj-lt"/>
              <a:buAutoNum type="arabicPeriod"/>
            </a:pPr>
            <a:r>
              <a:rPr lang="en-US" sz="3600" dirty="0">
                <a:solidFill>
                  <a:schemeClr val="tx2"/>
                </a:solidFill>
              </a:rPr>
              <a:t>What is the value add of interaction to a </a:t>
            </a:r>
            <a:r>
              <a:rPr lang="en-US" sz="3600" i="1" dirty="0">
                <a:solidFill>
                  <a:schemeClr val="tx2"/>
                </a:solidFill>
              </a:rPr>
              <a:t>static</a:t>
            </a:r>
            <a:r>
              <a:rPr lang="en-US" sz="3600" dirty="0">
                <a:solidFill>
                  <a:schemeClr val="tx2"/>
                </a:solidFill>
              </a:rPr>
              <a:t> </a:t>
            </a:r>
            <a:r>
              <a:rPr lang="en-US" sz="3600" i="1" dirty="0">
                <a:solidFill>
                  <a:schemeClr val="tx2"/>
                </a:solidFill>
              </a:rPr>
              <a:t>Bayesian reasoning </a:t>
            </a:r>
            <a:r>
              <a:rPr lang="en-US" sz="3600" dirty="0">
                <a:solidFill>
                  <a:schemeClr val="tx2"/>
                </a:solidFill>
              </a:rPr>
              <a:t>visualization? </a:t>
            </a:r>
          </a:p>
        </p:txBody>
      </p:sp>
      <p:sp>
        <p:nvSpPr>
          <p:cNvPr id="7" name="Rectangle 6">
            <a:extLst>
              <a:ext uri="{FF2B5EF4-FFF2-40B4-BE49-F238E27FC236}">
                <a16:creationId xmlns:a16="http://schemas.microsoft.com/office/drawing/2014/main" id="{2FEB7E92-5CF7-7A45-BC30-7369B92FF09F}"/>
              </a:ext>
            </a:extLst>
          </p:cNvPr>
          <p:cNvSpPr/>
          <p:nvPr/>
        </p:nvSpPr>
        <p:spPr>
          <a:xfrm>
            <a:off x="1423858" y="3429000"/>
            <a:ext cx="8967653" cy="502766"/>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defRPr/>
            </a:pPr>
            <a:r>
              <a:rPr lang="en-US" sz="2667" dirty="0">
                <a:ln w="0"/>
                <a:solidFill>
                  <a:schemeClr val="bg1"/>
                </a:solidFill>
                <a:effectLst>
                  <a:outerShdw blurRad="38100" dist="19050" dir="2700000" algn="tl" rotWithShape="0">
                    <a:schemeClr val="dk1">
                      <a:alpha val="40000"/>
                    </a:schemeClr>
                  </a:outerShdw>
                </a:effectLst>
              </a:rPr>
              <a:t>Our results suggest interaction may not be the solution.</a:t>
            </a:r>
          </a:p>
        </p:txBody>
      </p:sp>
      <p:sp>
        <p:nvSpPr>
          <p:cNvPr id="8" name="Rectangle 7">
            <a:extLst>
              <a:ext uri="{FF2B5EF4-FFF2-40B4-BE49-F238E27FC236}">
                <a16:creationId xmlns:a16="http://schemas.microsoft.com/office/drawing/2014/main" id="{5279E434-8833-2B43-B05E-9651BFA1ED84}"/>
              </a:ext>
            </a:extLst>
          </p:cNvPr>
          <p:cNvSpPr/>
          <p:nvPr/>
        </p:nvSpPr>
        <p:spPr>
          <a:xfrm>
            <a:off x="1423857" y="5042536"/>
            <a:ext cx="8967653" cy="1734064"/>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defRPr/>
            </a:pPr>
            <a:r>
              <a:rPr lang="en-US" sz="2667" dirty="0">
                <a:ln w="0"/>
                <a:solidFill>
                  <a:schemeClr val="bg1"/>
                </a:solidFill>
                <a:effectLst>
                  <a:outerShdw blurRad="38100" dist="19050" dir="2700000" algn="tl" rotWithShape="0">
                    <a:schemeClr val="dk1">
                      <a:alpha val="40000"/>
                    </a:schemeClr>
                  </a:outerShdw>
                </a:effectLst>
              </a:rPr>
              <a:t>Our results suggest interaction does not add value in terms of increased accuracy on a Bayesian reasoning task. But more research needs to be done! Interaction is a cost / benefit game and we don’t understand all of the nuances yet :) </a:t>
            </a:r>
          </a:p>
        </p:txBody>
      </p:sp>
    </p:spTree>
    <p:extLst>
      <p:ext uri="{BB962C8B-B14F-4D97-AF65-F5344CB8AC3E}">
        <p14:creationId xmlns:p14="http://schemas.microsoft.com/office/powerpoint/2010/main" val="14143645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BC9182-3C20-894F-9D6C-72AFCF41D4CE}"/>
              </a:ext>
            </a:extLst>
          </p:cNvPr>
          <p:cNvSpPr>
            <a:spLocks noGrp="1"/>
          </p:cNvSpPr>
          <p:nvPr>
            <p:ph idx="1"/>
          </p:nvPr>
        </p:nvSpPr>
        <p:spPr>
          <a:xfrm>
            <a:off x="879171" y="4707298"/>
            <a:ext cx="10795000" cy="1411552"/>
          </a:xfrm>
        </p:spPr>
        <p:txBody>
          <a:bodyPr>
            <a:normAutofit fontScale="85000" lnSpcReduction="20000"/>
          </a:bodyPr>
          <a:lstStyle/>
          <a:p>
            <a:pPr marL="0" indent="0">
              <a:buNone/>
              <a:defRPr/>
            </a:pPr>
            <a:r>
              <a:rPr lang="en-US" dirty="0">
                <a:solidFill>
                  <a:schemeClr val="tx2"/>
                </a:solidFill>
              </a:rPr>
              <a:t>Funding sources: Walmart Foundation (OAC-1940175, OAC-1939945, IIS-1452977, DGE-1855886), DARPA D3M (FA8750-17-2-0107), and NSF Grant No. 1755734.</a:t>
            </a:r>
          </a:p>
          <a:p>
            <a:pPr marL="0" indent="0">
              <a:buNone/>
              <a:defRPr/>
            </a:pPr>
            <a:endParaRPr lang="en-US" dirty="0"/>
          </a:p>
          <a:p>
            <a:pPr marL="0" indent="0">
              <a:buNone/>
              <a:defRPr/>
            </a:pPr>
            <a:r>
              <a:rPr lang="en-US" dirty="0"/>
              <a:t>  </a:t>
            </a:r>
          </a:p>
        </p:txBody>
      </p:sp>
      <p:pic>
        <p:nvPicPr>
          <p:cNvPr id="114692" name="Picture 4" descr="walmart-foundation-logo_990x300 - Blue Star Families">
            <a:extLst>
              <a:ext uri="{FF2B5EF4-FFF2-40B4-BE49-F238E27FC236}">
                <a16:creationId xmlns:a16="http://schemas.microsoft.com/office/drawing/2014/main" id="{2566F544-6AB0-004F-A586-78D3426F0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283" y="5387277"/>
            <a:ext cx="2413000" cy="73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6" descr="DARPA Awards $15.3M in Basic Research Grants to Spur the NextGen of Defense  Innovators | Federal Labs">
            <a:extLst>
              <a:ext uri="{FF2B5EF4-FFF2-40B4-BE49-F238E27FC236}">
                <a16:creationId xmlns:a16="http://schemas.microsoft.com/office/drawing/2014/main" id="{F59EDA5E-13D9-9542-BAE8-2F2EFE021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826" y="5426105"/>
            <a:ext cx="1524000" cy="83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Picture 8" descr="National Science Foundation - Wikipedia">
            <a:extLst>
              <a:ext uri="{FF2B5EF4-FFF2-40B4-BE49-F238E27FC236}">
                <a16:creationId xmlns:a16="http://schemas.microsoft.com/office/drawing/2014/main" id="{ED948404-BCF8-FF49-9F79-58999F3D0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773" y="5293151"/>
            <a:ext cx="1098021"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5" name="Picture 10">
            <a:extLst>
              <a:ext uri="{FF2B5EF4-FFF2-40B4-BE49-F238E27FC236}">
                <a16:creationId xmlns:a16="http://schemas.microsoft.com/office/drawing/2014/main" id="{C7D303D9-9B01-834B-98DD-C7CF87DEDC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8008" y="3199318"/>
            <a:ext cx="1494896" cy="620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6" name="Picture 12">
            <a:extLst>
              <a:ext uri="{FF2B5EF4-FFF2-40B4-BE49-F238E27FC236}">
                <a16:creationId xmlns:a16="http://schemas.microsoft.com/office/drawing/2014/main" id="{87E7FEC4-4F9F-0145-9CA5-9B126AAE33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32706"/>
          <a:stretch>
            <a:fillRect/>
          </a:stretch>
        </p:blipFill>
        <p:spPr bwMode="auto">
          <a:xfrm>
            <a:off x="7519872" y="3008818"/>
            <a:ext cx="968375" cy="97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7" name="Picture 14" descr="Alvitta">
            <a:extLst>
              <a:ext uri="{FF2B5EF4-FFF2-40B4-BE49-F238E27FC236}">
                <a16:creationId xmlns:a16="http://schemas.microsoft.com/office/drawing/2014/main" id="{36BCCB5C-0E06-CA49-9397-2224FA9194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203" y="3012787"/>
            <a:ext cx="968375" cy="96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8" name="Picture 16">
            <a:extLst>
              <a:ext uri="{FF2B5EF4-FFF2-40B4-BE49-F238E27FC236}">
                <a16:creationId xmlns:a16="http://schemas.microsoft.com/office/drawing/2014/main" id="{52A337FD-8C65-534C-B74C-9F9C4AA2DF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6016" y="3317057"/>
            <a:ext cx="3270250" cy="40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9" name="Picture 9" descr="A picture containing drawing&#10;&#10;Description automatically generated">
            <a:extLst>
              <a:ext uri="{FF2B5EF4-FFF2-40B4-BE49-F238E27FC236}">
                <a16:creationId xmlns:a16="http://schemas.microsoft.com/office/drawing/2014/main" id="{536550F2-8723-C54A-A4FE-B8C7A57FAF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003" r="16966"/>
          <a:stretch>
            <a:fillRect/>
          </a:stretch>
        </p:blipFill>
        <p:spPr bwMode="auto">
          <a:xfrm>
            <a:off x="1989578" y="3056443"/>
            <a:ext cx="70643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a:extLst>
              <a:ext uri="{FF2B5EF4-FFF2-40B4-BE49-F238E27FC236}">
                <a16:creationId xmlns:a16="http://schemas.microsoft.com/office/drawing/2014/main" id="{74710EE9-2928-C74D-8DF6-30A843123E62}"/>
              </a:ext>
            </a:extLst>
          </p:cNvPr>
          <p:cNvSpPr>
            <a:spLocks noGrp="1"/>
          </p:cNvSpPr>
          <p:nvPr>
            <p:ph type="title"/>
          </p:nvPr>
        </p:nvSpPr>
        <p:spPr>
          <a:xfrm>
            <a:off x="838200" y="365125"/>
            <a:ext cx="10515600" cy="1325563"/>
          </a:xfrm>
          <a:solidFill>
            <a:srgbClr val="80A7A7"/>
          </a:solidFill>
        </p:spPr>
        <p:txBody>
          <a:bodyPr/>
          <a:lstStyle/>
          <a:p>
            <a:r>
              <a:rPr lang="en-US" dirty="0">
                <a:solidFill>
                  <a:schemeClr val="bg1"/>
                </a:solidFill>
              </a:rPr>
              <a:t>Does Interaction Improve Bayesian Reasoning with Visualization? (CHI 2021)</a:t>
            </a:r>
            <a:endParaRPr lang="en-US" b="1" i="1" dirty="0">
              <a:solidFill>
                <a:schemeClr val="bg1"/>
              </a:solidFill>
            </a:endParaRPr>
          </a:p>
        </p:txBody>
      </p:sp>
      <p:sp>
        <p:nvSpPr>
          <p:cNvPr id="3" name="Rectangle 2">
            <a:extLst>
              <a:ext uri="{FF2B5EF4-FFF2-40B4-BE49-F238E27FC236}">
                <a16:creationId xmlns:a16="http://schemas.microsoft.com/office/drawing/2014/main" id="{336A41E7-C340-3F42-BD43-D9B72865F342}"/>
              </a:ext>
            </a:extLst>
          </p:cNvPr>
          <p:cNvSpPr/>
          <p:nvPr/>
        </p:nvSpPr>
        <p:spPr>
          <a:xfrm>
            <a:off x="1021202" y="2194076"/>
            <a:ext cx="10332597" cy="738664"/>
          </a:xfrm>
          <a:prstGeom prst="rect">
            <a:avLst/>
          </a:prstGeom>
        </p:spPr>
        <p:txBody>
          <a:bodyPr wrap="square">
            <a:spAutoFit/>
          </a:bodyPr>
          <a:lstStyle/>
          <a:p>
            <a:pPr>
              <a:spcBef>
                <a:spcPct val="0"/>
              </a:spcBef>
              <a:defRPr/>
            </a:pPr>
            <a:r>
              <a:rPr lang="en-US" altLang="en-US" sz="2400" b="1" kern="0" dirty="0" err="1">
                <a:solidFill>
                  <a:schemeClr val="tx2"/>
                </a:solidFill>
              </a:rPr>
              <a:t>Alvitta</a:t>
            </a:r>
            <a:r>
              <a:rPr lang="en-US" altLang="en-US" sz="2400" b="1" kern="0" dirty="0">
                <a:solidFill>
                  <a:schemeClr val="tx2"/>
                </a:solidFill>
              </a:rPr>
              <a:t> Ottley</a:t>
            </a:r>
            <a:r>
              <a:rPr lang="en-US" altLang="en-US" sz="2400" kern="0" dirty="0">
                <a:solidFill>
                  <a:schemeClr val="tx2"/>
                </a:solidFill>
              </a:rPr>
              <a:t>,  					</a:t>
            </a:r>
            <a:r>
              <a:rPr lang="en-US" altLang="en-US" sz="2400" b="1" kern="0" dirty="0">
                <a:solidFill>
                  <a:schemeClr val="tx2"/>
                </a:solidFill>
              </a:rPr>
              <a:t>Remco Chang</a:t>
            </a:r>
            <a:r>
              <a:rPr lang="en-US" altLang="en-US" sz="2400" kern="0" dirty="0">
                <a:solidFill>
                  <a:schemeClr val="tx2"/>
                </a:solidFill>
              </a:rPr>
              <a:t>, </a:t>
            </a:r>
          </a:p>
          <a:p>
            <a:pPr>
              <a:spcBef>
                <a:spcPct val="0"/>
              </a:spcBef>
              <a:defRPr/>
            </a:pPr>
            <a:r>
              <a:rPr lang="en-US" altLang="en-US" kern="0" dirty="0">
                <a:solidFill>
                  <a:schemeClr val="tx2"/>
                </a:solidFill>
              </a:rPr>
              <a:t>Washington University in St. Louis				Tufts University</a:t>
            </a:r>
          </a:p>
        </p:txBody>
      </p:sp>
    </p:spTree>
    <p:extLst>
      <p:ext uri="{BB962C8B-B14F-4D97-AF65-F5344CB8AC3E}">
        <p14:creationId xmlns:p14="http://schemas.microsoft.com/office/powerpoint/2010/main" val="7930950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12192000" cy="172085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algn="l" hangingPunct="1"/>
            <a:r>
              <a:rPr lang="en-US" sz="5800" dirty="0">
                <a:solidFill>
                  <a:schemeClr val="bg1"/>
                </a:solidFill>
                <a:latin typeface="Calibri Light" panose="020F0302020204030204" pitchFamily="34" charset="0"/>
                <a:cs typeface="Calibri Light" panose="020F0302020204030204" pitchFamily="34" charset="0"/>
              </a:rPr>
              <a:t>Summary</a:t>
            </a:r>
            <a:endParaRPr lang="en-US" sz="5800" kern="0" dirty="0">
              <a:solidFill>
                <a:srgbClr val="FFFFFF"/>
              </a:solidFill>
              <a:latin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478469" y="1920184"/>
            <a:ext cx="10937677" cy="1774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800" b="1" dirty="0">
                <a:solidFill>
                  <a:srgbClr val="000000"/>
                </a:solidFill>
                <a:latin typeface="+mj-lt"/>
                <a:ea typeface="+mj-ea"/>
                <a:cs typeface="+mj-cs"/>
                <a:sym typeface="Gill Sans"/>
              </a:rPr>
              <a:t>Today we:</a:t>
            </a:r>
          </a:p>
          <a:p>
            <a:pPr marL="342900" indent="-342900" defTabSz="412750" hangingPunct="0">
              <a:buFont typeface="Arial" panose="020B0604020202020204" pitchFamily="34" charset="0"/>
              <a:buChar char="•"/>
            </a:pPr>
            <a:r>
              <a:rPr lang="en-US" sz="2800" dirty="0">
                <a:solidFill>
                  <a:srgbClr val="000000"/>
                </a:solidFill>
                <a:latin typeface="+mj-lt"/>
                <a:ea typeface="+mj-ea"/>
                <a:cs typeface="+mj-cs"/>
                <a:sym typeface="Gill Sans"/>
              </a:rPr>
              <a:t>Reviewed Visualization for Communication</a:t>
            </a:r>
          </a:p>
          <a:p>
            <a:pPr marL="342900" indent="-342900" defTabSz="412750" hangingPunct="0">
              <a:buFont typeface="Arial" panose="020B0604020202020204" pitchFamily="34" charset="0"/>
              <a:buChar char="•"/>
            </a:pPr>
            <a:r>
              <a:rPr lang="en-US" sz="2800" dirty="0">
                <a:solidFill>
                  <a:srgbClr val="000000"/>
                </a:solidFill>
                <a:latin typeface="+mj-lt"/>
                <a:ea typeface="+mj-ea"/>
                <a:cs typeface="+mj-cs"/>
                <a:sym typeface="Gill Sans"/>
              </a:rPr>
              <a:t>Took a look at a Visualization Research Project </a:t>
            </a:r>
          </a:p>
          <a:p>
            <a:pPr marL="342900" indent="-342900" defTabSz="412750" hangingPunct="0">
              <a:buFont typeface="Arial" panose="020B0604020202020204" pitchFamily="34" charset="0"/>
              <a:buChar char="•"/>
            </a:pPr>
            <a:endParaRPr lang="en-US" sz="2800" dirty="0">
              <a:solidFill>
                <a:srgbClr val="000000"/>
              </a:solidFill>
              <a:latin typeface="+mj-lt"/>
              <a:ea typeface="+mj-ea"/>
              <a:cs typeface="+mj-cs"/>
              <a:sym typeface="Gill Sans"/>
            </a:endParaRPr>
          </a:p>
        </p:txBody>
      </p:sp>
    </p:spTree>
    <p:extLst>
      <p:ext uri="{BB962C8B-B14F-4D97-AF65-F5344CB8AC3E}">
        <p14:creationId xmlns:p14="http://schemas.microsoft.com/office/powerpoint/2010/main" val="3629183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10" name="Rectangle 9">
            <a:extLst>
              <a:ext uri="{FF2B5EF4-FFF2-40B4-BE49-F238E27FC236}">
                <a16:creationId xmlns:a16="http://schemas.microsoft.com/office/drawing/2014/main" id="{4730F41B-C15B-DD46-9492-4E7B48189CCD}"/>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2" name="Rectangle 11">
            <a:extLst>
              <a:ext uri="{FF2B5EF4-FFF2-40B4-BE49-F238E27FC236}">
                <a16:creationId xmlns:a16="http://schemas.microsoft.com/office/drawing/2014/main" id="{C2F9D848-6244-BA4F-8DAC-850F6A3664AB}"/>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A5C8BC-F261-8A40-A82E-FBF14BB8064B}"/>
              </a:ext>
            </a:extLst>
          </p:cNvPr>
          <p:cNvSpPr/>
          <p:nvPr/>
        </p:nvSpPr>
        <p:spPr>
          <a:xfrm>
            <a:off x="5558018" y="1877004"/>
            <a:ext cx="587705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Exploratory Data Analysis</a:t>
            </a:r>
          </a:p>
        </p:txBody>
      </p:sp>
    </p:spTree>
    <p:extLst>
      <p:ext uri="{BB962C8B-B14F-4D97-AF65-F5344CB8AC3E}">
        <p14:creationId xmlns:p14="http://schemas.microsoft.com/office/powerpoint/2010/main" val="1479374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pic>
        <p:nvPicPr>
          <p:cNvPr id="13" name="Graphic 12" descr="Monitor with solid fill">
            <a:extLst>
              <a:ext uri="{FF2B5EF4-FFF2-40B4-BE49-F238E27FC236}">
                <a16:creationId xmlns:a16="http://schemas.microsoft.com/office/drawing/2014/main" id="{3936304E-4759-0343-AE7E-04B1279E3E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24455" y="4320212"/>
            <a:ext cx="1947434" cy="1947434"/>
          </a:xfrm>
          <a:prstGeom prst="rect">
            <a:avLst/>
          </a:prstGeom>
        </p:spPr>
      </p:pic>
      <p:pic>
        <p:nvPicPr>
          <p:cNvPr id="17" name="Graphic 16" descr="Database with solid fill">
            <a:extLst>
              <a:ext uri="{FF2B5EF4-FFF2-40B4-BE49-F238E27FC236}">
                <a16:creationId xmlns:a16="http://schemas.microsoft.com/office/drawing/2014/main" id="{07C9707A-EE44-9141-9541-7A9D434153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3152" y="2856542"/>
            <a:ext cx="1319560" cy="1319560"/>
          </a:xfrm>
          <a:prstGeom prst="rect">
            <a:avLst/>
          </a:prstGeom>
        </p:spPr>
      </p:pic>
      <p:pic>
        <p:nvPicPr>
          <p:cNvPr id="18" name="Graphic 17" descr="Database with solid fill">
            <a:extLst>
              <a:ext uri="{FF2B5EF4-FFF2-40B4-BE49-F238E27FC236}">
                <a16:creationId xmlns:a16="http://schemas.microsoft.com/office/drawing/2014/main" id="{E519F4D3-EDA4-924B-941D-2A5854E77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4313" y="3398656"/>
            <a:ext cx="1421218" cy="1421218"/>
          </a:xfrm>
          <a:prstGeom prst="rect">
            <a:avLst/>
          </a:prstGeom>
        </p:spPr>
      </p:pic>
      <p:pic>
        <p:nvPicPr>
          <p:cNvPr id="19" name="Graphic 18" descr="Database with solid fill">
            <a:extLst>
              <a:ext uri="{FF2B5EF4-FFF2-40B4-BE49-F238E27FC236}">
                <a16:creationId xmlns:a16="http://schemas.microsoft.com/office/drawing/2014/main" id="{371B5657-404D-C94E-9CDE-AF45FEE66B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09790" y="2817959"/>
            <a:ext cx="1362336" cy="1362336"/>
          </a:xfrm>
          <a:prstGeom prst="rect">
            <a:avLst/>
          </a:prstGeom>
        </p:spPr>
      </p:pic>
      <p:pic>
        <p:nvPicPr>
          <p:cNvPr id="21" name="Graphic 20" descr="User with solid fill">
            <a:extLst>
              <a:ext uri="{FF2B5EF4-FFF2-40B4-BE49-F238E27FC236}">
                <a16:creationId xmlns:a16="http://schemas.microsoft.com/office/drawing/2014/main" id="{6E35B0B4-DA01-5649-BB30-6FCDD938D9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7630" y="5028655"/>
            <a:ext cx="1651848" cy="1651848"/>
          </a:xfrm>
          <a:prstGeom prst="rect">
            <a:avLst/>
          </a:prstGeom>
        </p:spPr>
      </p:pic>
      <p:sp>
        <p:nvSpPr>
          <p:cNvPr id="22" name="Oval 21">
            <a:extLst>
              <a:ext uri="{FF2B5EF4-FFF2-40B4-BE49-F238E27FC236}">
                <a16:creationId xmlns:a16="http://schemas.microsoft.com/office/drawing/2014/main" id="{04D273B6-70EF-A64D-B9E5-5F6D6197179F}"/>
              </a:ext>
            </a:extLst>
          </p:cNvPr>
          <p:cNvSpPr/>
          <p:nvPr/>
        </p:nvSpPr>
        <p:spPr>
          <a:xfrm>
            <a:off x="8439478" y="49022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A5468E3-7F32-7848-8181-5A7F1BC5CECA}"/>
              </a:ext>
            </a:extLst>
          </p:cNvPr>
          <p:cNvSpPr/>
          <p:nvPr/>
        </p:nvSpPr>
        <p:spPr>
          <a:xfrm>
            <a:off x="8591878" y="50546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43C973F-83FC-2941-8708-E3FE4EEF4341}"/>
              </a:ext>
            </a:extLst>
          </p:cNvPr>
          <p:cNvSpPr/>
          <p:nvPr/>
        </p:nvSpPr>
        <p:spPr>
          <a:xfrm>
            <a:off x="8744278" y="52070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09452B-A3CB-8844-AFDA-A2E9874F5E0F}"/>
              </a:ext>
            </a:extLst>
          </p:cNvPr>
          <p:cNvSpPr/>
          <p:nvPr/>
        </p:nvSpPr>
        <p:spPr>
          <a:xfrm>
            <a:off x="8896678" y="53340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83C54B2-4D17-CC46-B471-EB8AFCBE066E}"/>
              </a:ext>
            </a:extLst>
          </p:cNvPr>
          <p:cNvSpPr/>
          <p:nvPr/>
        </p:nvSpPr>
        <p:spPr>
          <a:xfrm>
            <a:off x="9035622" y="5223115"/>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CD68C9D-CD48-D042-8BF4-ABF2BA594F1D}"/>
              </a:ext>
            </a:extLst>
          </p:cNvPr>
          <p:cNvSpPr/>
          <p:nvPr/>
        </p:nvSpPr>
        <p:spPr>
          <a:xfrm>
            <a:off x="8844965" y="5040889"/>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567DC0A-BE5C-7E4C-A066-0DF3914A08A4}"/>
              </a:ext>
            </a:extLst>
          </p:cNvPr>
          <p:cNvSpPr/>
          <p:nvPr/>
        </p:nvSpPr>
        <p:spPr>
          <a:xfrm>
            <a:off x="9317176" y="5185951"/>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FD1282E-BE89-914C-B0B4-E9DEE35DC3BE}"/>
              </a:ext>
            </a:extLst>
          </p:cNvPr>
          <p:cNvSpPr/>
          <p:nvPr/>
        </p:nvSpPr>
        <p:spPr>
          <a:xfrm>
            <a:off x="9085280" y="5016687"/>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2A42B9-C7E3-BB4B-8302-2B6F2DA57AE6}"/>
              </a:ext>
            </a:extLst>
          </p:cNvPr>
          <p:cNvSpPr/>
          <p:nvPr/>
        </p:nvSpPr>
        <p:spPr>
          <a:xfrm>
            <a:off x="9330997" y="4977662"/>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B3F2A75-7A0D-CA4C-8E55-A83AAF937A26}"/>
              </a:ext>
            </a:extLst>
          </p:cNvPr>
          <p:cNvSpPr/>
          <p:nvPr/>
        </p:nvSpPr>
        <p:spPr>
          <a:xfrm>
            <a:off x="9073806" y="49022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0D23A58-AF10-1E45-999D-109DDB69E5F5}"/>
              </a:ext>
            </a:extLst>
          </p:cNvPr>
          <p:cNvSpPr/>
          <p:nvPr/>
        </p:nvSpPr>
        <p:spPr>
          <a:xfrm>
            <a:off x="8718801" y="5219427"/>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5E27CA4-54AE-BA47-9867-A736706609E7}"/>
              </a:ext>
            </a:extLst>
          </p:cNvPr>
          <p:cNvSpPr/>
          <p:nvPr/>
        </p:nvSpPr>
        <p:spPr>
          <a:xfrm>
            <a:off x="9225008" y="5230701"/>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71BE1EC-1B7D-EC4D-87E5-3BB0EBB01261}"/>
              </a:ext>
            </a:extLst>
          </p:cNvPr>
          <p:cNvSpPr/>
          <p:nvPr/>
        </p:nvSpPr>
        <p:spPr>
          <a:xfrm>
            <a:off x="9275400" y="48895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15F8C86-A34F-264F-A438-6562E84B7F9B}"/>
              </a:ext>
            </a:extLst>
          </p:cNvPr>
          <p:cNvSpPr/>
          <p:nvPr/>
        </p:nvSpPr>
        <p:spPr>
          <a:xfrm>
            <a:off x="8426690" y="5345882"/>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A457281-604B-B94A-AD85-F5EEECBD66AD}"/>
              </a:ext>
            </a:extLst>
          </p:cNvPr>
          <p:cNvSpPr/>
          <p:nvPr/>
        </p:nvSpPr>
        <p:spPr>
          <a:xfrm>
            <a:off x="8593079" y="5425662"/>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E2D81FA-ED2F-2E45-8CDA-FCB202DA147D}"/>
              </a:ext>
            </a:extLst>
          </p:cNvPr>
          <p:cNvSpPr/>
          <p:nvPr/>
        </p:nvSpPr>
        <p:spPr>
          <a:xfrm>
            <a:off x="8997365" y="5193289"/>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2ACA37B-7F49-184C-B64A-6CCD8331F475}"/>
              </a:ext>
            </a:extLst>
          </p:cNvPr>
          <p:cNvSpPr/>
          <p:nvPr/>
        </p:nvSpPr>
        <p:spPr>
          <a:xfrm>
            <a:off x="9149765" y="5345689"/>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E147DD3-2FFD-1145-8984-F35F9A732403}"/>
              </a:ext>
            </a:extLst>
          </p:cNvPr>
          <p:cNvSpPr/>
          <p:nvPr/>
        </p:nvSpPr>
        <p:spPr>
          <a:xfrm>
            <a:off x="9339717" y="5421833"/>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E3FC3AD-AF34-8A4A-B05C-122014C861CD}"/>
              </a:ext>
            </a:extLst>
          </p:cNvPr>
          <p:cNvSpPr/>
          <p:nvPr/>
        </p:nvSpPr>
        <p:spPr>
          <a:xfrm>
            <a:off x="9456437" y="5269488"/>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50B5A0E-B0DE-BC42-9A5F-8673A8BE8725}"/>
              </a:ext>
            </a:extLst>
          </p:cNvPr>
          <p:cNvSpPr/>
          <p:nvPr/>
        </p:nvSpPr>
        <p:spPr>
          <a:xfrm>
            <a:off x="9525034" y="4838851"/>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1C53FBA-AB1C-544B-A5EA-BBB3C94B868F}"/>
              </a:ext>
            </a:extLst>
          </p:cNvPr>
          <p:cNvSpPr/>
          <p:nvPr/>
        </p:nvSpPr>
        <p:spPr>
          <a:xfrm>
            <a:off x="8815466" y="4850267"/>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4878A3F-353D-BD40-B892-A724EEE39AEB}"/>
              </a:ext>
            </a:extLst>
          </p:cNvPr>
          <p:cNvSpPr/>
          <p:nvPr/>
        </p:nvSpPr>
        <p:spPr>
          <a:xfrm>
            <a:off x="8501415" y="5219234"/>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D7A78CB-5E6D-C94E-9344-5FB2D93D8228}"/>
              </a:ext>
            </a:extLst>
          </p:cNvPr>
          <p:cNvSpPr/>
          <p:nvPr/>
        </p:nvSpPr>
        <p:spPr>
          <a:xfrm>
            <a:off x="8642221" y="4799739"/>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A02DCD7-8A8E-484A-A5B7-46159A3990E2}"/>
              </a:ext>
            </a:extLst>
          </p:cNvPr>
          <p:cNvSpPr/>
          <p:nvPr/>
        </p:nvSpPr>
        <p:spPr>
          <a:xfrm>
            <a:off x="8958901" y="5015955"/>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52907E5-8BF9-EA4C-9DA4-5A3757B80C34}"/>
              </a:ext>
            </a:extLst>
          </p:cNvPr>
          <p:cNvSpPr/>
          <p:nvPr/>
        </p:nvSpPr>
        <p:spPr>
          <a:xfrm>
            <a:off x="8870662" y="547011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rved Left Arrow 46">
            <a:extLst>
              <a:ext uri="{FF2B5EF4-FFF2-40B4-BE49-F238E27FC236}">
                <a16:creationId xmlns:a16="http://schemas.microsoft.com/office/drawing/2014/main" id="{8B4258F1-3A15-C146-B6DE-0A344F7E2887}"/>
              </a:ext>
            </a:extLst>
          </p:cNvPr>
          <p:cNvSpPr/>
          <p:nvPr/>
        </p:nvSpPr>
        <p:spPr>
          <a:xfrm rot="3273440">
            <a:off x="10185592" y="4637814"/>
            <a:ext cx="542791" cy="1285849"/>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urved Left Arrow 47">
            <a:extLst>
              <a:ext uri="{FF2B5EF4-FFF2-40B4-BE49-F238E27FC236}">
                <a16:creationId xmlns:a16="http://schemas.microsoft.com/office/drawing/2014/main" id="{4BC7E5A7-81BA-2C45-895C-29DF0512687B}"/>
              </a:ext>
            </a:extLst>
          </p:cNvPr>
          <p:cNvSpPr/>
          <p:nvPr/>
        </p:nvSpPr>
        <p:spPr>
          <a:xfrm rot="3902232">
            <a:off x="8476991" y="5963158"/>
            <a:ext cx="505731" cy="1090740"/>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urved Left Arrow 48">
            <a:extLst>
              <a:ext uri="{FF2B5EF4-FFF2-40B4-BE49-F238E27FC236}">
                <a16:creationId xmlns:a16="http://schemas.microsoft.com/office/drawing/2014/main" id="{F49B6C46-0729-FE43-AC1B-D3DB4DC79B78}"/>
              </a:ext>
            </a:extLst>
          </p:cNvPr>
          <p:cNvSpPr/>
          <p:nvPr/>
        </p:nvSpPr>
        <p:spPr>
          <a:xfrm rot="14647900">
            <a:off x="7332865" y="4221891"/>
            <a:ext cx="505731" cy="1090740"/>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Curved Left Arrow 49">
            <a:extLst>
              <a:ext uri="{FF2B5EF4-FFF2-40B4-BE49-F238E27FC236}">
                <a16:creationId xmlns:a16="http://schemas.microsoft.com/office/drawing/2014/main" id="{5BEF4EAC-597B-AF44-905E-9F092B3B7788}"/>
              </a:ext>
            </a:extLst>
          </p:cNvPr>
          <p:cNvSpPr/>
          <p:nvPr/>
        </p:nvSpPr>
        <p:spPr>
          <a:xfrm rot="12949628">
            <a:off x="8608880" y="3192538"/>
            <a:ext cx="542791" cy="1285849"/>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877DC0F-0762-C449-A41A-72C0503F8D33}"/>
              </a:ext>
            </a:extLst>
          </p:cNvPr>
          <p:cNvSpPr/>
          <p:nvPr/>
        </p:nvSpPr>
        <p:spPr>
          <a:xfrm>
            <a:off x="5558018" y="1877004"/>
            <a:ext cx="587705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Exploratory Data Analysis</a:t>
            </a:r>
          </a:p>
        </p:txBody>
      </p:sp>
      <p:pic>
        <p:nvPicPr>
          <p:cNvPr id="54" name="Picture 53" descr="Diagram&#10;&#10;Description automatically generated">
            <a:extLst>
              <a:ext uri="{FF2B5EF4-FFF2-40B4-BE49-F238E27FC236}">
                <a16:creationId xmlns:a16="http://schemas.microsoft.com/office/drawing/2014/main" id="{5425AFDE-5699-424B-AF0C-DC0E7562C055}"/>
              </a:ext>
            </a:extLst>
          </p:cNvPr>
          <p:cNvPicPr>
            <a:picLocks noChangeAspect="1"/>
          </p:cNvPicPr>
          <p:nvPr/>
        </p:nvPicPr>
        <p:blipFill>
          <a:blip r:embed="rId8"/>
          <a:stretch>
            <a:fillRect/>
          </a:stretch>
        </p:blipFill>
        <p:spPr>
          <a:xfrm>
            <a:off x="802486" y="3139176"/>
            <a:ext cx="6184900" cy="2794000"/>
          </a:xfrm>
          <a:prstGeom prst="rect">
            <a:avLst/>
          </a:prstGeom>
        </p:spPr>
      </p:pic>
      <p:sp>
        <p:nvSpPr>
          <p:cNvPr id="55" name="TextBox 54">
            <a:extLst>
              <a:ext uri="{FF2B5EF4-FFF2-40B4-BE49-F238E27FC236}">
                <a16:creationId xmlns:a16="http://schemas.microsoft.com/office/drawing/2014/main" id="{0582EF79-7765-074C-97C0-2AB7F47B4991}"/>
              </a:ext>
            </a:extLst>
          </p:cNvPr>
          <p:cNvSpPr txBox="1"/>
          <p:nvPr/>
        </p:nvSpPr>
        <p:spPr>
          <a:xfrm>
            <a:off x="1627986" y="5802371"/>
            <a:ext cx="4533899" cy="261610"/>
          </a:xfrm>
          <a:prstGeom prst="rect">
            <a:avLst/>
          </a:prstGeom>
          <a:noFill/>
        </p:spPr>
        <p:txBody>
          <a:bodyPr wrap="square" rtlCol="0">
            <a:spAutoFit/>
          </a:bodyPr>
          <a:lstStyle/>
          <a:p>
            <a:r>
              <a:rPr lang="en-US" sz="1100" dirty="0" err="1"/>
              <a:t>Keim</a:t>
            </a:r>
            <a:r>
              <a:rPr lang="en-US" sz="1100" dirty="0"/>
              <a:t> et al.. Visual Analytics: Definition, Process and Challenges (2008).</a:t>
            </a:r>
          </a:p>
        </p:txBody>
      </p:sp>
    </p:spTree>
    <p:extLst>
      <p:ext uri="{BB962C8B-B14F-4D97-AF65-F5344CB8AC3E}">
        <p14:creationId xmlns:p14="http://schemas.microsoft.com/office/powerpoint/2010/main" val="1142785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BE6D25-BF18-0527-B7CE-985C5D103EBA}"/>
              </a:ext>
            </a:extLst>
          </p:cNvPr>
          <p:cNvSpPr/>
          <p:nvPr/>
        </p:nvSpPr>
        <p:spPr>
          <a:xfrm>
            <a:off x="797562" y="2621833"/>
            <a:ext cx="10596875" cy="1323439"/>
          </a:xfrm>
          <a:prstGeom prst="rect">
            <a:avLst/>
          </a:prstGeom>
          <a:noFill/>
        </p:spPr>
        <p:txBody>
          <a:bodyPr wrap="square" lIns="91440" tIns="45720" rIns="91440" bIns="45720">
            <a:spAutoFit/>
          </a:bodyPr>
          <a:lstStyle/>
          <a:p>
            <a:r>
              <a:rPr lang="en-US" sz="4000" b="0" cap="none" spc="0" dirty="0">
                <a:ln w="0"/>
                <a:solidFill>
                  <a:schemeClr val="tx2"/>
                </a:solidFill>
                <a:effectLst>
                  <a:outerShdw blurRad="38100" dist="19050" dir="2700000" algn="tl" rotWithShape="0">
                    <a:schemeClr val="dk1">
                      <a:alpha val="40000"/>
                    </a:schemeClr>
                  </a:outerShdw>
                </a:effectLst>
              </a:rPr>
              <a:t>As an alternative to written communication or numerical communication</a:t>
            </a:r>
          </a:p>
        </p:txBody>
      </p:sp>
    </p:spTree>
    <p:extLst>
      <p:ext uri="{BB962C8B-B14F-4D97-AF65-F5344CB8AC3E}">
        <p14:creationId xmlns:p14="http://schemas.microsoft.com/office/powerpoint/2010/main" val="194948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xplosion 2 5">
            <a:extLst>
              <a:ext uri="{FF2B5EF4-FFF2-40B4-BE49-F238E27FC236}">
                <a16:creationId xmlns:a16="http://schemas.microsoft.com/office/drawing/2014/main" id="{B718D2D8-0B47-B441-B016-CC0DD5302024}"/>
              </a:ext>
            </a:extLst>
          </p:cNvPr>
          <p:cNvSpPr/>
          <p:nvPr/>
        </p:nvSpPr>
        <p:spPr>
          <a:xfrm rot="915089">
            <a:off x="2627127" y="2390250"/>
            <a:ext cx="7217886" cy="4384963"/>
          </a:xfrm>
          <a:prstGeom prst="irregularSeal2">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24C67C-470C-DE48-9E7A-30FFB6BA123C}"/>
              </a:ext>
            </a:extLst>
          </p:cNvPr>
          <p:cNvSpPr/>
          <p:nvPr/>
        </p:nvSpPr>
        <p:spPr>
          <a:xfrm>
            <a:off x="3791412" y="4121066"/>
            <a:ext cx="4586748" cy="923330"/>
          </a:xfrm>
          <a:prstGeom prst="rect">
            <a:avLst/>
          </a:prstGeom>
          <a:noFill/>
        </p:spPr>
        <p:txBody>
          <a:bodyPr wrap="square" lIns="91440" tIns="45720" rIns="91440" bIns="45720">
            <a:spAutoFit/>
          </a:bodyPr>
          <a:lstStyle/>
          <a:p>
            <a:pPr algn="ctr"/>
            <a:r>
              <a:rPr lang="en-US" sz="5400" b="0" cap="none" spc="0" dirty="0">
                <a:ln w="0"/>
                <a:solidFill>
                  <a:schemeClr val="tx2"/>
                </a:solidFill>
                <a:effectLst>
                  <a:outerShdw blurRad="38100" dist="19050" dir="2700000" algn="tl" rotWithShape="0">
                    <a:schemeClr val="dk1">
                      <a:alpha val="40000"/>
                    </a:schemeClr>
                  </a:outerShdw>
                </a:effectLst>
              </a:rPr>
              <a:t>Examples?</a:t>
            </a:r>
          </a:p>
        </p:txBody>
      </p:sp>
    </p:spTree>
    <p:extLst>
      <p:ext uri="{BB962C8B-B14F-4D97-AF65-F5344CB8AC3E}">
        <p14:creationId xmlns:p14="http://schemas.microsoft.com/office/powerpoint/2010/main" val="2105746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6709084" y="1882417"/>
            <a:ext cx="3044423"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Public Health</a:t>
            </a:r>
          </a:p>
        </p:txBody>
      </p:sp>
    </p:spTree>
    <p:extLst>
      <p:ext uri="{BB962C8B-B14F-4D97-AF65-F5344CB8AC3E}">
        <p14:creationId xmlns:p14="http://schemas.microsoft.com/office/powerpoint/2010/main" val="3975932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6709084" y="1882417"/>
            <a:ext cx="3044423"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Public Health</a:t>
            </a:r>
          </a:p>
        </p:txBody>
      </p:sp>
      <p:pic>
        <p:nvPicPr>
          <p:cNvPr id="6" name="Picture 2" descr="Flu Burden and Flu Burden Averted by Vaccination Infographic 2017-2018">
            <a:extLst>
              <a:ext uri="{FF2B5EF4-FFF2-40B4-BE49-F238E27FC236}">
                <a16:creationId xmlns:a16="http://schemas.microsoft.com/office/drawing/2014/main" id="{88D50DBD-0D79-044F-B1FA-CA0B034E7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07" y="2644203"/>
            <a:ext cx="3224725" cy="4172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ortion sizes have been growing. So have we. The average restaurant meal today is more than four times larger than in the 1950s. And adults are, on average, 26 pounds heavier. If we want to eat healthy, there are a few things we can do for ourselves and our community: Order the smaller meals on the menu, split a meal with a friend, or, eat half and take the rest home. We can also ask the managers at our favorite restaurants to offer smaller meals. [Picture of: a graph with a Y axis that lists food sizes from zero ounces to 40 ounces and an X axis that lists the year from the 1950s, to now] [Picture of: a cup of soda from the 1950s] Seven ounces [Picture of: a line angled steeply upward] Soda [Picture of: a much larger cup of soda from the present day] 42 ounces [Picture of: a hamburger from the 1950s] 3.9 ounces [Picture of: a line angled steeply upward] Hamburger [Picture of: a much larger hamburger from the present day] 12 ounces [Picture of: a basket of fries from the 1950s] 2.4 ounces [Picture of: a line angled steeply upward] Fries [Picture of: a much larger basket of fries from the present day] 6.7 ounces [Picture of: the silhouette of a family from the 1950s] [Picture of: the silhouette of a heavier family from the present day] [Picture of: CDC Logo] For more information visit MakingHealthEasier.org/NewAbNormal ">
            <a:extLst>
              <a:ext uri="{FF2B5EF4-FFF2-40B4-BE49-F238E27FC236}">
                <a16:creationId xmlns:a16="http://schemas.microsoft.com/office/drawing/2014/main" id="{9C9E1BC5-6556-5541-9868-512F79198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896" y="2632271"/>
            <a:ext cx="3190866" cy="4169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C Burn to Learn">
            <a:extLst>
              <a:ext uri="{FF2B5EF4-FFF2-40B4-BE49-F238E27FC236}">
                <a16:creationId xmlns:a16="http://schemas.microsoft.com/office/drawing/2014/main" id="{DEC686C2-1A1D-364F-A24E-C0BEF8B01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4499" y="2632271"/>
            <a:ext cx="3640973" cy="41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72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6744624" y="1882417"/>
            <a:ext cx="3456845"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News reporting</a:t>
            </a:r>
          </a:p>
        </p:txBody>
      </p:sp>
    </p:spTree>
    <p:extLst>
      <p:ext uri="{BB962C8B-B14F-4D97-AF65-F5344CB8AC3E}">
        <p14:creationId xmlns:p14="http://schemas.microsoft.com/office/powerpoint/2010/main" val="296374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6744624" y="1882417"/>
            <a:ext cx="3456845"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News reporting</a:t>
            </a:r>
          </a:p>
        </p:txBody>
      </p:sp>
      <p:pic>
        <p:nvPicPr>
          <p:cNvPr id="4" name="Picture 3" descr="A picture containing graphical user interface&#10;&#10;Description automatically generated">
            <a:extLst>
              <a:ext uri="{FF2B5EF4-FFF2-40B4-BE49-F238E27FC236}">
                <a16:creationId xmlns:a16="http://schemas.microsoft.com/office/drawing/2014/main" id="{4FBB825E-B0F9-EB4B-B05D-A8D6AA9FC346}"/>
              </a:ext>
            </a:extLst>
          </p:cNvPr>
          <p:cNvPicPr>
            <a:picLocks noChangeAspect="1"/>
          </p:cNvPicPr>
          <p:nvPr/>
        </p:nvPicPr>
        <p:blipFill>
          <a:blip r:embed="rId2"/>
          <a:stretch>
            <a:fillRect/>
          </a:stretch>
        </p:blipFill>
        <p:spPr>
          <a:xfrm>
            <a:off x="176366" y="2964426"/>
            <a:ext cx="5649762" cy="2862006"/>
          </a:xfrm>
          <a:prstGeom prst="rect">
            <a:avLst/>
          </a:prstGeom>
        </p:spPr>
      </p:pic>
      <p:pic>
        <p:nvPicPr>
          <p:cNvPr id="7" name="Picture 6" descr="Map&#10;&#10;Description automatically generated">
            <a:extLst>
              <a:ext uri="{FF2B5EF4-FFF2-40B4-BE49-F238E27FC236}">
                <a16:creationId xmlns:a16="http://schemas.microsoft.com/office/drawing/2014/main" id="{9B05074D-7AE1-FB47-A58A-C848863FF243}"/>
              </a:ext>
            </a:extLst>
          </p:cNvPr>
          <p:cNvPicPr>
            <a:picLocks noChangeAspect="1"/>
          </p:cNvPicPr>
          <p:nvPr/>
        </p:nvPicPr>
        <p:blipFill>
          <a:blip r:embed="rId3"/>
          <a:stretch>
            <a:fillRect/>
          </a:stretch>
        </p:blipFill>
        <p:spPr>
          <a:xfrm>
            <a:off x="5919634" y="2964426"/>
            <a:ext cx="6096000" cy="3302000"/>
          </a:xfrm>
          <a:prstGeom prst="rect">
            <a:avLst/>
          </a:prstGeom>
        </p:spPr>
      </p:pic>
      <p:sp>
        <p:nvSpPr>
          <p:cNvPr id="8" name="TextBox 7">
            <a:extLst>
              <a:ext uri="{FF2B5EF4-FFF2-40B4-BE49-F238E27FC236}">
                <a16:creationId xmlns:a16="http://schemas.microsoft.com/office/drawing/2014/main" id="{5F9CEF3F-E40F-B147-A2AD-D92A76E65993}"/>
              </a:ext>
            </a:extLst>
          </p:cNvPr>
          <p:cNvSpPr txBox="1"/>
          <p:nvPr/>
        </p:nvSpPr>
        <p:spPr>
          <a:xfrm rot="10800000" flipV="1">
            <a:off x="760358" y="5985111"/>
            <a:ext cx="4481777" cy="430887"/>
          </a:xfrm>
          <a:prstGeom prst="rect">
            <a:avLst/>
          </a:prstGeom>
          <a:noFill/>
        </p:spPr>
        <p:txBody>
          <a:bodyPr wrap="square" rtlCol="0">
            <a:spAutoFit/>
          </a:bodyPr>
          <a:lstStyle/>
          <a:p>
            <a:r>
              <a:rPr lang="en-US" sz="1100" dirty="0"/>
              <a:t>https://</a:t>
            </a:r>
            <a:r>
              <a:rPr lang="en-US" sz="1100" dirty="0" err="1"/>
              <a:t>www.nytimes.com</a:t>
            </a:r>
            <a:r>
              <a:rPr lang="en-US" sz="1100" dirty="0"/>
              <a:t>/interactive/2019/12/13/upshot/</a:t>
            </a:r>
            <a:r>
              <a:rPr lang="en-US" sz="1100" dirty="0" err="1"/>
              <a:t>nike</a:t>
            </a:r>
            <a:r>
              <a:rPr lang="en-US" sz="1100" dirty="0"/>
              <a:t>-</a:t>
            </a:r>
            <a:r>
              <a:rPr lang="en-US" sz="1100" dirty="0" err="1"/>
              <a:t>vaporfly</a:t>
            </a:r>
            <a:r>
              <a:rPr lang="en-US" sz="1100" dirty="0"/>
              <a:t>-next-percent-shoe-</a:t>
            </a:r>
            <a:r>
              <a:rPr lang="en-US" sz="1100" dirty="0" err="1"/>
              <a:t>estimates.html</a:t>
            </a:r>
            <a:endParaRPr lang="en-US" sz="1100" dirty="0"/>
          </a:p>
        </p:txBody>
      </p:sp>
      <p:sp>
        <p:nvSpPr>
          <p:cNvPr id="9" name="TextBox 8">
            <a:extLst>
              <a:ext uri="{FF2B5EF4-FFF2-40B4-BE49-F238E27FC236}">
                <a16:creationId xmlns:a16="http://schemas.microsoft.com/office/drawing/2014/main" id="{5F52D482-BFE6-AB42-B452-7A21017AA8A0}"/>
              </a:ext>
            </a:extLst>
          </p:cNvPr>
          <p:cNvSpPr txBox="1"/>
          <p:nvPr/>
        </p:nvSpPr>
        <p:spPr>
          <a:xfrm>
            <a:off x="6744624" y="6415999"/>
            <a:ext cx="4709944" cy="261610"/>
          </a:xfrm>
          <a:prstGeom prst="rect">
            <a:avLst/>
          </a:prstGeom>
          <a:noFill/>
        </p:spPr>
        <p:txBody>
          <a:bodyPr wrap="none" rtlCol="0">
            <a:spAutoFit/>
          </a:bodyPr>
          <a:lstStyle/>
          <a:p>
            <a:r>
              <a:rPr lang="en-US" sz="1100" dirty="0"/>
              <a:t>https://</a:t>
            </a:r>
            <a:r>
              <a:rPr lang="en-US" sz="1100" dirty="0" err="1"/>
              <a:t>www.nytimes.com</a:t>
            </a:r>
            <a:r>
              <a:rPr lang="en-US" sz="1100" dirty="0"/>
              <a:t>/interactive/2019/10/25/us/</a:t>
            </a:r>
            <a:r>
              <a:rPr lang="en-US" sz="1100" dirty="0" err="1"/>
              <a:t>california</a:t>
            </a:r>
            <a:r>
              <a:rPr lang="en-US" sz="1100" dirty="0"/>
              <a:t>-fire-</a:t>
            </a:r>
            <a:r>
              <a:rPr lang="en-US" sz="1100" dirty="0" err="1"/>
              <a:t>map.html</a:t>
            </a:r>
            <a:endParaRPr lang="en-US" sz="1100" dirty="0"/>
          </a:p>
        </p:txBody>
      </p:sp>
    </p:spTree>
    <p:extLst>
      <p:ext uri="{BB962C8B-B14F-4D97-AF65-F5344CB8AC3E}">
        <p14:creationId xmlns:p14="http://schemas.microsoft.com/office/powerpoint/2010/main" val="264600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pPr algn="ctr"/>
            <a:r>
              <a:rPr lang="en-US" dirty="0">
                <a:solidFill>
                  <a:schemeClr val="bg1"/>
                </a:solidFill>
              </a:rPr>
              <a:t>Looking Forward</a:t>
            </a:r>
          </a:p>
        </p:txBody>
      </p:sp>
      <p:sp>
        <p:nvSpPr>
          <p:cNvPr id="3" name="Content Placeholder 2">
            <a:extLst>
              <a:ext uri="{FF2B5EF4-FFF2-40B4-BE49-F238E27FC236}">
                <a16:creationId xmlns:a16="http://schemas.microsoft.com/office/drawing/2014/main" id="{331B4FED-2A1C-C041-98D8-28B652CEA435}"/>
              </a:ext>
            </a:extLst>
          </p:cNvPr>
          <p:cNvSpPr>
            <a:spLocks noGrp="1"/>
          </p:cNvSpPr>
          <p:nvPr>
            <p:ph idx="1"/>
          </p:nvPr>
        </p:nvSpPr>
        <p:spPr/>
        <p:txBody>
          <a:bodyPr>
            <a:normAutofit/>
          </a:bodyPr>
          <a:lstStyle/>
          <a:p>
            <a:pPr>
              <a:lnSpc>
                <a:spcPct val="150000"/>
              </a:lnSpc>
            </a:pPr>
            <a:r>
              <a:rPr lang="en-US" sz="3600" dirty="0"/>
              <a:t>In-class presentations 12/02 and 12/07</a:t>
            </a:r>
          </a:p>
          <a:p>
            <a:pPr>
              <a:lnSpc>
                <a:spcPct val="150000"/>
              </a:lnSpc>
            </a:pPr>
            <a:r>
              <a:rPr lang="en-US" sz="3600" dirty="0"/>
              <a:t>Then you’re done with DS4200! </a:t>
            </a:r>
          </a:p>
        </p:txBody>
      </p:sp>
    </p:spTree>
    <p:extLst>
      <p:ext uri="{BB962C8B-B14F-4D97-AF65-F5344CB8AC3E}">
        <p14:creationId xmlns:p14="http://schemas.microsoft.com/office/powerpoint/2010/main" val="1276416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3E1BF8-CF94-9832-1795-340BC14B05F7}"/>
              </a:ext>
            </a:extLst>
          </p:cNvPr>
          <p:cNvSpPr/>
          <p:nvPr/>
        </p:nvSpPr>
        <p:spPr>
          <a:xfrm>
            <a:off x="6744624" y="1893993"/>
            <a:ext cx="5082032"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Medical communication</a:t>
            </a:r>
          </a:p>
        </p:txBody>
      </p:sp>
    </p:spTree>
    <p:extLst>
      <p:ext uri="{BB962C8B-B14F-4D97-AF65-F5344CB8AC3E}">
        <p14:creationId xmlns:p14="http://schemas.microsoft.com/office/powerpoint/2010/main" val="3713309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6744624" y="1893993"/>
            <a:ext cx="5082032"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Medical communication</a:t>
            </a:r>
          </a:p>
        </p:txBody>
      </p:sp>
      <p:sp>
        <p:nvSpPr>
          <p:cNvPr id="11" name="TextBox 10">
            <a:extLst>
              <a:ext uri="{FF2B5EF4-FFF2-40B4-BE49-F238E27FC236}">
                <a16:creationId xmlns:a16="http://schemas.microsoft.com/office/drawing/2014/main" id="{2284081C-00B6-EAC9-D01F-C2DB57F3DC67}"/>
              </a:ext>
            </a:extLst>
          </p:cNvPr>
          <p:cNvSpPr txBox="1"/>
          <p:nvPr/>
        </p:nvSpPr>
        <p:spPr>
          <a:xfrm>
            <a:off x="84083" y="6408711"/>
            <a:ext cx="6096000" cy="338554"/>
          </a:xfrm>
          <a:prstGeom prst="rect">
            <a:avLst/>
          </a:prstGeom>
          <a:noFill/>
        </p:spPr>
        <p:txBody>
          <a:bodyPr wrap="square">
            <a:spAutoFit/>
          </a:bodyPr>
          <a:lstStyle/>
          <a:p>
            <a:r>
              <a:rPr lang="en-US" sz="1600" dirty="0"/>
              <a:t>https://</a:t>
            </a:r>
            <a:r>
              <a:rPr lang="en-US" sz="1600" dirty="0" err="1"/>
              <a:t>ieeexplore.ieee.org</a:t>
            </a:r>
            <a:r>
              <a:rPr lang="en-US" sz="1600" dirty="0"/>
              <a:t>/stamp/</a:t>
            </a:r>
            <a:r>
              <a:rPr lang="en-US" sz="1600" dirty="0" err="1"/>
              <a:t>stamp.jsp?arnumber</a:t>
            </a:r>
            <a:r>
              <a:rPr lang="en-US" sz="1600" dirty="0"/>
              <a:t>=7539638</a:t>
            </a:r>
          </a:p>
        </p:txBody>
      </p:sp>
      <p:pic>
        <p:nvPicPr>
          <p:cNvPr id="10" name="Picture 9" descr="Chart, pie chart&#10;&#10;Description automatically generated">
            <a:extLst>
              <a:ext uri="{FF2B5EF4-FFF2-40B4-BE49-F238E27FC236}">
                <a16:creationId xmlns:a16="http://schemas.microsoft.com/office/drawing/2014/main" id="{E8AD5CEB-35E5-75BA-F2C4-43A3B3BAB930}"/>
              </a:ext>
            </a:extLst>
          </p:cNvPr>
          <p:cNvPicPr>
            <a:picLocks noChangeAspect="1"/>
          </p:cNvPicPr>
          <p:nvPr/>
        </p:nvPicPr>
        <p:blipFill>
          <a:blip r:embed="rId2"/>
          <a:stretch>
            <a:fillRect/>
          </a:stretch>
        </p:blipFill>
        <p:spPr>
          <a:xfrm>
            <a:off x="150371" y="2743629"/>
            <a:ext cx="3155950" cy="2965450"/>
          </a:xfrm>
          <a:prstGeom prst="rect">
            <a:avLst/>
          </a:prstGeom>
        </p:spPr>
      </p:pic>
      <p:pic>
        <p:nvPicPr>
          <p:cNvPr id="13" name="Picture 12" descr="Chart, bubble chart&#10;&#10;Description automatically generated">
            <a:extLst>
              <a:ext uri="{FF2B5EF4-FFF2-40B4-BE49-F238E27FC236}">
                <a16:creationId xmlns:a16="http://schemas.microsoft.com/office/drawing/2014/main" id="{229C4145-8B15-1AD3-7487-4AC746C770E7}"/>
              </a:ext>
            </a:extLst>
          </p:cNvPr>
          <p:cNvPicPr>
            <a:picLocks noChangeAspect="1"/>
          </p:cNvPicPr>
          <p:nvPr/>
        </p:nvPicPr>
        <p:blipFill>
          <a:blip r:embed="rId3"/>
          <a:stretch>
            <a:fillRect/>
          </a:stretch>
        </p:blipFill>
        <p:spPr>
          <a:xfrm>
            <a:off x="3132083" y="3933163"/>
            <a:ext cx="3660447" cy="2187430"/>
          </a:xfrm>
          <a:prstGeom prst="rect">
            <a:avLst/>
          </a:prstGeom>
        </p:spPr>
      </p:pic>
      <p:pic>
        <p:nvPicPr>
          <p:cNvPr id="15" name="Picture 14" descr="Chart, bar chart&#10;&#10;Description automatically generated">
            <a:extLst>
              <a:ext uri="{FF2B5EF4-FFF2-40B4-BE49-F238E27FC236}">
                <a16:creationId xmlns:a16="http://schemas.microsoft.com/office/drawing/2014/main" id="{D738744A-5844-BAF6-B24F-28EEA9792473}"/>
              </a:ext>
            </a:extLst>
          </p:cNvPr>
          <p:cNvPicPr>
            <a:picLocks noChangeAspect="1"/>
          </p:cNvPicPr>
          <p:nvPr/>
        </p:nvPicPr>
        <p:blipFill>
          <a:blip r:embed="rId4"/>
          <a:stretch>
            <a:fillRect/>
          </a:stretch>
        </p:blipFill>
        <p:spPr>
          <a:xfrm>
            <a:off x="6486531" y="2743629"/>
            <a:ext cx="3143251" cy="1874474"/>
          </a:xfrm>
          <a:prstGeom prst="rect">
            <a:avLst/>
          </a:prstGeom>
        </p:spPr>
      </p:pic>
      <p:pic>
        <p:nvPicPr>
          <p:cNvPr id="17" name="Picture 16" descr="Chart&#10;&#10;Description automatically generated">
            <a:extLst>
              <a:ext uri="{FF2B5EF4-FFF2-40B4-BE49-F238E27FC236}">
                <a16:creationId xmlns:a16="http://schemas.microsoft.com/office/drawing/2014/main" id="{CEB61266-F017-D0AE-F16F-4D0FFD40ACB9}"/>
              </a:ext>
            </a:extLst>
          </p:cNvPr>
          <p:cNvPicPr>
            <a:picLocks noChangeAspect="1"/>
          </p:cNvPicPr>
          <p:nvPr/>
        </p:nvPicPr>
        <p:blipFill>
          <a:blip r:embed="rId5"/>
          <a:stretch>
            <a:fillRect/>
          </a:stretch>
        </p:blipFill>
        <p:spPr>
          <a:xfrm>
            <a:off x="8859678" y="4035815"/>
            <a:ext cx="3143250" cy="2711450"/>
          </a:xfrm>
          <a:prstGeom prst="rect">
            <a:avLst/>
          </a:prstGeom>
        </p:spPr>
      </p:pic>
    </p:spTree>
    <p:extLst>
      <p:ext uri="{BB962C8B-B14F-4D97-AF65-F5344CB8AC3E}">
        <p14:creationId xmlns:p14="http://schemas.microsoft.com/office/powerpoint/2010/main" val="2107837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1013968" y="2658123"/>
            <a:ext cx="5082032" cy="2308324"/>
          </a:xfrm>
          <a:prstGeom prst="rect">
            <a:avLst/>
          </a:prstGeom>
          <a:noFill/>
        </p:spPr>
        <p:txBody>
          <a:bodyPr wrap="none" lIns="91440" tIns="45720" rIns="91440" bIns="45720">
            <a:spAutoFit/>
          </a:bodyPr>
          <a:lstStyle/>
          <a:p>
            <a:r>
              <a:rPr lang="en-US" sz="3600" b="0" cap="none" spc="0" dirty="0">
                <a:ln w="0"/>
                <a:solidFill>
                  <a:schemeClr val="tx2"/>
                </a:solidFill>
                <a:effectLst>
                  <a:outerShdw blurRad="38100" dist="19050" dir="2700000" algn="tl" rotWithShape="0">
                    <a:schemeClr val="dk1">
                      <a:alpha val="40000"/>
                    </a:schemeClr>
                  </a:outerShdw>
                </a:effectLst>
              </a:rPr>
              <a:t>-- Public Health </a:t>
            </a:r>
          </a:p>
          <a:p>
            <a:r>
              <a:rPr lang="en-US" sz="3600" dirty="0">
                <a:ln w="0"/>
                <a:solidFill>
                  <a:schemeClr val="tx2"/>
                </a:solidFill>
                <a:effectLst>
                  <a:outerShdw blurRad="38100" dist="19050" dir="2700000" algn="tl" rotWithShape="0">
                    <a:schemeClr val="dk1">
                      <a:alpha val="40000"/>
                    </a:schemeClr>
                  </a:outerShdw>
                </a:effectLst>
              </a:rPr>
              <a:t>-- News Reporting </a:t>
            </a:r>
            <a:endParaRPr lang="en-US" sz="3600" b="0" cap="none" spc="0" dirty="0">
              <a:ln w="0"/>
              <a:solidFill>
                <a:schemeClr val="tx2"/>
              </a:solidFill>
              <a:effectLst>
                <a:outerShdw blurRad="38100" dist="19050" dir="2700000" algn="tl" rotWithShape="0">
                  <a:schemeClr val="dk1">
                    <a:alpha val="40000"/>
                  </a:schemeClr>
                </a:outerShdw>
              </a:effectLst>
            </a:endParaRPr>
          </a:p>
          <a:p>
            <a:r>
              <a:rPr lang="en-US" sz="3600" b="0" cap="none" spc="0" dirty="0">
                <a:ln w="0"/>
                <a:solidFill>
                  <a:schemeClr val="tx2"/>
                </a:solidFill>
                <a:effectLst>
                  <a:outerShdw blurRad="38100" dist="19050" dir="2700000" algn="tl" rotWithShape="0">
                    <a:schemeClr val="dk1">
                      <a:alpha val="40000"/>
                    </a:schemeClr>
                  </a:outerShdw>
                </a:effectLst>
              </a:rPr>
              <a:t>-- Medical communication</a:t>
            </a:r>
          </a:p>
          <a:p>
            <a:r>
              <a:rPr lang="en-US" sz="3600" dirty="0">
                <a:ln w="0"/>
                <a:solidFill>
                  <a:schemeClr val="tx2"/>
                </a:solidFill>
                <a:effectLst>
                  <a:outerShdw blurRad="38100" dist="19050" dir="2700000" algn="tl" rotWithShape="0">
                    <a:schemeClr val="dk1">
                      <a:alpha val="40000"/>
                    </a:schemeClr>
                  </a:outerShdw>
                </a:effectLst>
              </a:rPr>
              <a:t>-- etc. </a:t>
            </a:r>
            <a:endParaRPr lang="en-US" sz="3600" b="0" cap="none" spc="0" dirty="0">
              <a:ln w="0"/>
              <a:solidFill>
                <a:schemeClr val="tx2"/>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80546275-7193-2FF3-5749-4D4B89203A64}"/>
              </a:ext>
            </a:extLst>
          </p:cNvPr>
          <p:cNvSpPr/>
          <p:nvPr/>
        </p:nvSpPr>
        <p:spPr>
          <a:xfrm>
            <a:off x="7546427" y="2022743"/>
            <a:ext cx="3984644" cy="3785652"/>
          </a:xfrm>
          <a:prstGeom prst="rect">
            <a:avLst/>
          </a:prstGeom>
          <a:noFill/>
        </p:spPr>
        <p:txBody>
          <a:bodyPr wrap="square" lIns="91440" tIns="45720" rIns="91440" bIns="45720">
            <a:spAutoFit/>
          </a:bodyPr>
          <a:lstStyle/>
          <a:p>
            <a:r>
              <a:rPr lang="en-US" sz="4000" b="0" cap="none" spc="0" dirty="0">
                <a:ln w="0"/>
                <a:solidFill>
                  <a:schemeClr val="tx2"/>
                </a:solidFill>
                <a:effectLst>
                  <a:outerShdw blurRad="38100" dist="19050" dir="2700000" algn="tl" rotWithShape="0">
                    <a:schemeClr val="dk1">
                      <a:alpha val="40000"/>
                    </a:schemeClr>
                  </a:outerShdw>
                </a:effectLst>
              </a:rPr>
              <a:t>Use visualization as an alternative to written communication or numerical communication</a:t>
            </a:r>
          </a:p>
        </p:txBody>
      </p:sp>
    </p:spTree>
    <p:extLst>
      <p:ext uri="{BB962C8B-B14F-4D97-AF65-F5344CB8AC3E}">
        <p14:creationId xmlns:p14="http://schemas.microsoft.com/office/powerpoint/2010/main" val="1111267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80B0-766C-9840-A692-173CC3C3CDD3}"/>
              </a:ext>
            </a:extLst>
          </p:cNvPr>
          <p:cNvSpPr>
            <a:spLocks noGrp="1"/>
          </p:cNvSpPr>
          <p:nvPr>
            <p:ph type="ctrTitle"/>
          </p:nvPr>
        </p:nvSpPr>
        <p:spPr>
          <a:xfrm>
            <a:off x="0" y="1977764"/>
            <a:ext cx="12191999" cy="2387600"/>
          </a:xfrm>
          <a:solidFill>
            <a:srgbClr val="80A7A7"/>
          </a:solidFill>
        </p:spPr>
        <p:txBody>
          <a:bodyPr anchor="ctr">
            <a:normAutofit fontScale="90000"/>
          </a:bodyPr>
          <a:lstStyle/>
          <a:p>
            <a:r>
              <a:rPr lang="en-US" dirty="0">
                <a:solidFill>
                  <a:schemeClr val="bg1"/>
                </a:solidFill>
              </a:rPr>
              <a:t>How does visualization for communication differ from other types of visualization?</a:t>
            </a:r>
          </a:p>
        </p:txBody>
      </p:sp>
    </p:spTree>
    <p:extLst>
      <p:ext uri="{BB962C8B-B14F-4D97-AF65-F5344CB8AC3E}">
        <p14:creationId xmlns:p14="http://schemas.microsoft.com/office/powerpoint/2010/main" val="4134123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689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60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xplosion 2 23">
            <a:extLst>
              <a:ext uri="{FF2B5EF4-FFF2-40B4-BE49-F238E27FC236}">
                <a16:creationId xmlns:a16="http://schemas.microsoft.com/office/drawing/2014/main" id="{A018BC5D-4892-3445-8C5D-63C5267AE542}"/>
              </a:ext>
            </a:extLst>
          </p:cNvPr>
          <p:cNvSpPr/>
          <p:nvPr/>
        </p:nvSpPr>
        <p:spPr>
          <a:xfrm rot="1482168">
            <a:off x="942655" y="2515901"/>
            <a:ext cx="3013638" cy="2289112"/>
          </a:xfrm>
          <a:prstGeom prst="irregularSeal2">
            <a:avLst/>
          </a:prstGeom>
          <a:solidFill>
            <a:schemeClr val="tx2">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51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615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3D4A178-CF6A-364D-8F63-C2E1AFC9477A}"/>
              </a:ext>
            </a:extLst>
          </p:cNvPr>
          <p:cNvSpPr/>
          <p:nvPr/>
        </p:nvSpPr>
        <p:spPr>
          <a:xfrm>
            <a:off x="1194011" y="4357299"/>
            <a:ext cx="2242923" cy="646331"/>
          </a:xfrm>
          <a:prstGeom prst="rect">
            <a:avLst/>
          </a:prstGeom>
          <a:noFill/>
        </p:spPr>
        <p:txBody>
          <a:bodyPr wrap="none" lIns="91440" tIns="45720" rIns="91440" bIns="45720">
            <a:spAutoFit/>
          </a:bodyPr>
          <a:lstStyle/>
          <a:p>
            <a:pPr algn="ctr"/>
            <a:r>
              <a:rPr lang="en-US" sz="3600" b="0" cap="none" spc="0" dirty="0">
                <a:ln w="0"/>
                <a:solidFill>
                  <a:schemeClr val="accent5">
                    <a:lumMod val="75000"/>
                  </a:schemeClr>
                </a:solidFill>
                <a:effectLst>
                  <a:outerShdw blurRad="38100" dist="19050" dir="2700000" algn="tl" rotWithShape="0">
                    <a:schemeClr val="dk1">
                      <a:alpha val="40000"/>
                    </a:schemeClr>
                  </a:outerShdw>
                </a:effectLst>
              </a:rPr>
              <a:t>Goal (user)</a:t>
            </a: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Explosion 2 20">
            <a:extLst>
              <a:ext uri="{FF2B5EF4-FFF2-40B4-BE49-F238E27FC236}">
                <a16:creationId xmlns:a16="http://schemas.microsoft.com/office/drawing/2014/main" id="{15D3A90E-BCE3-A44A-87CA-740DDCBE27BB}"/>
              </a:ext>
            </a:extLst>
          </p:cNvPr>
          <p:cNvSpPr/>
          <p:nvPr/>
        </p:nvSpPr>
        <p:spPr>
          <a:xfrm rot="1482168">
            <a:off x="879274" y="3442884"/>
            <a:ext cx="3201411" cy="2579787"/>
          </a:xfrm>
          <a:prstGeom prst="irregularSeal2">
            <a:avLst/>
          </a:prstGeom>
          <a:solidFill>
            <a:schemeClr val="tx2">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83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3D4A178-CF6A-364D-8F63-C2E1AFC9477A}"/>
              </a:ext>
            </a:extLst>
          </p:cNvPr>
          <p:cNvSpPr/>
          <p:nvPr/>
        </p:nvSpPr>
        <p:spPr>
          <a:xfrm>
            <a:off x="1194011" y="4357299"/>
            <a:ext cx="2242923" cy="646331"/>
          </a:xfrm>
          <a:prstGeom prst="rect">
            <a:avLst/>
          </a:prstGeom>
          <a:noFill/>
        </p:spPr>
        <p:txBody>
          <a:bodyPr wrap="none" lIns="91440" tIns="45720" rIns="91440" bIns="45720">
            <a:spAutoFit/>
          </a:bodyPr>
          <a:lstStyle/>
          <a:p>
            <a:pPr algn="ctr"/>
            <a:r>
              <a:rPr lang="en-US" sz="3600" b="0" cap="none" spc="0" dirty="0">
                <a:ln w="0"/>
                <a:solidFill>
                  <a:schemeClr val="accent5">
                    <a:lumMod val="75000"/>
                  </a:schemeClr>
                </a:solidFill>
                <a:effectLst>
                  <a:outerShdw blurRad="38100" dist="19050" dir="2700000" algn="tl" rotWithShape="0">
                    <a:schemeClr val="dk1">
                      <a:alpha val="40000"/>
                    </a:schemeClr>
                  </a:outerShdw>
                </a:effectLst>
              </a:rPr>
              <a:t>Goal (user)</a:t>
            </a:r>
          </a:p>
        </p:txBody>
      </p:sp>
      <p:sp>
        <p:nvSpPr>
          <p:cNvPr id="17" name="Rectangle 16">
            <a:extLst>
              <a:ext uri="{FF2B5EF4-FFF2-40B4-BE49-F238E27FC236}">
                <a16:creationId xmlns:a16="http://schemas.microsoft.com/office/drawing/2014/main" id="{3E5AAF7D-9212-B64B-AE67-EE88429B5BC4}"/>
              </a:ext>
            </a:extLst>
          </p:cNvPr>
          <p:cNvSpPr/>
          <p:nvPr/>
        </p:nvSpPr>
        <p:spPr>
          <a:xfrm>
            <a:off x="5586615" y="3867885"/>
            <a:ext cx="1522108" cy="1569660"/>
          </a:xfrm>
          <a:prstGeom prst="rect">
            <a:avLst/>
          </a:prstGeom>
          <a:noFill/>
        </p:spPr>
        <p:txBody>
          <a:bodyPr wrap="square" lIns="91440" tIns="45720" rIns="91440" bIns="45720">
            <a:spAutoFit/>
          </a:bodyPr>
          <a:lstStyle/>
          <a:p>
            <a:pPr algn="ctr"/>
            <a:r>
              <a:rPr lang="en-US" sz="2400" dirty="0">
                <a:ln w="0"/>
                <a:solidFill>
                  <a:schemeClr val="accent5">
                    <a:lumMod val="75000"/>
                  </a:schemeClr>
                </a:solidFill>
                <a:effectLst>
                  <a:outerShdw blurRad="38100" dist="19050" dir="2700000" algn="tl" rotWithShape="0">
                    <a:schemeClr val="dk1">
                      <a:alpha val="40000"/>
                    </a:schemeClr>
                  </a:outerShdw>
                </a:effectLst>
              </a:rPr>
              <a:t>Data-driven decision making</a:t>
            </a:r>
            <a:endParaRPr lang="en-US" sz="2400" b="0" cap="none" spc="0" dirty="0">
              <a:ln w="0"/>
              <a:solidFill>
                <a:schemeClr val="accent5">
                  <a:lumMod val="75000"/>
                </a:schemeClr>
              </a:solidFill>
              <a:effectLst>
                <a:outerShdw blurRad="38100" dist="19050" dir="2700000" algn="tl" rotWithShape="0">
                  <a:schemeClr val="dk1">
                    <a:alpha val="40000"/>
                  </a:schemeClr>
                </a:outerShdw>
              </a:effectLst>
            </a:endParaRP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457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pPr algn="ctr"/>
            <a:r>
              <a:rPr lang="en-US" dirty="0">
                <a:solidFill>
                  <a:schemeClr val="bg1"/>
                </a:solidFill>
              </a:rPr>
              <a:t>Today</a:t>
            </a:r>
          </a:p>
        </p:txBody>
      </p:sp>
      <p:sp>
        <p:nvSpPr>
          <p:cNvPr id="3" name="Content Placeholder 2">
            <a:extLst>
              <a:ext uri="{FF2B5EF4-FFF2-40B4-BE49-F238E27FC236}">
                <a16:creationId xmlns:a16="http://schemas.microsoft.com/office/drawing/2014/main" id="{331B4FED-2A1C-C041-98D8-28B652CEA435}"/>
              </a:ext>
            </a:extLst>
          </p:cNvPr>
          <p:cNvSpPr>
            <a:spLocks noGrp="1"/>
          </p:cNvSpPr>
          <p:nvPr>
            <p:ph idx="1"/>
          </p:nvPr>
        </p:nvSpPr>
        <p:spPr>
          <a:xfrm>
            <a:off x="838200" y="1825625"/>
            <a:ext cx="10515600" cy="4795892"/>
          </a:xfrm>
        </p:spPr>
        <p:txBody>
          <a:bodyPr>
            <a:normAutofit/>
          </a:bodyPr>
          <a:lstStyle/>
          <a:p>
            <a:r>
              <a:rPr lang="en-US" dirty="0"/>
              <a:t>Visualization for communication </a:t>
            </a:r>
          </a:p>
          <a:p>
            <a:r>
              <a:rPr lang="en-US" dirty="0"/>
              <a:t>Intro to Visualization Research (example of my work in visualization for communication) </a:t>
            </a:r>
          </a:p>
        </p:txBody>
      </p:sp>
    </p:spTree>
    <p:extLst>
      <p:ext uri="{BB962C8B-B14F-4D97-AF65-F5344CB8AC3E}">
        <p14:creationId xmlns:p14="http://schemas.microsoft.com/office/powerpoint/2010/main" val="3884113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3D4A178-CF6A-364D-8F63-C2E1AFC9477A}"/>
              </a:ext>
            </a:extLst>
          </p:cNvPr>
          <p:cNvSpPr/>
          <p:nvPr/>
        </p:nvSpPr>
        <p:spPr>
          <a:xfrm>
            <a:off x="1194011" y="4357299"/>
            <a:ext cx="2242923" cy="646331"/>
          </a:xfrm>
          <a:prstGeom prst="rect">
            <a:avLst/>
          </a:prstGeom>
          <a:noFill/>
        </p:spPr>
        <p:txBody>
          <a:bodyPr wrap="none" lIns="91440" tIns="45720" rIns="91440" bIns="45720">
            <a:spAutoFit/>
          </a:bodyPr>
          <a:lstStyle/>
          <a:p>
            <a:pPr algn="ctr"/>
            <a:r>
              <a:rPr lang="en-US" sz="3600" b="0" cap="none" spc="0" dirty="0">
                <a:ln w="0"/>
                <a:solidFill>
                  <a:schemeClr val="accent5">
                    <a:lumMod val="75000"/>
                  </a:schemeClr>
                </a:solidFill>
                <a:effectLst>
                  <a:outerShdw blurRad="38100" dist="19050" dir="2700000" algn="tl" rotWithShape="0">
                    <a:schemeClr val="dk1">
                      <a:alpha val="40000"/>
                    </a:schemeClr>
                  </a:outerShdw>
                </a:effectLst>
              </a:rPr>
              <a:t>Goal (user)</a:t>
            </a:r>
          </a:p>
        </p:txBody>
      </p:sp>
      <p:sp>
        <p:nvSpPr>
          <p:cNvPr id="17" name="Rectangle 16">
            <a:extLst>
              <a:ext uri="{FF2B5EF4-FFF2-40B4-BE49-F238E27FC236}">
                <a16:creationId xmlns:a16="http://schemas.microsoft.com/office/drawing/2014/main" id="{3E5AAF7D-9212-B64B-AE67-EE88429B5BC4}"/>
              </a:ext>
            </a:extLst>
          </p:cNvPr>
          <p:cNvSpPr/>
          <p:nvPr/>
        </p:nvSpPr>
        <p:spPr>
          <a:xfrm>
            <a:off x="5586615" y="3867885"/>
            <a:ext cx="1522108" cy="1569660"/>
          </a:xfrm>
          <a:prstGeom prst="rect">
            <a:avLst/>
          </a:prstGeom>
          <a:noFill/>
        </p:spPr>
        <p:txBody>
          <a:bodyPr wrap="square" lIns="91440" tIns="45720" rIns="91440" bIns="45720">
            <a:spAutoFit/>
          </a:bodyPr>
          <a:lstStyle/>
          <a:p>
            <a:pPr algn="ctr"/>
            <a:r>
              <a:rPr lang="en-US" sz="2400" dirty="0">
                <a:ln w="0"/>
                <a:solidFill>
                  <a:schemeClr val="accent5">
                    <a:lumMod val="75000"/>
                  </a:schemeClr>
                </a:solidFill>
                <a:effectLst>
                  <a:outerShdw blurRad="38100" dist="19050" dir="2700000" algn="tl" rotWithShape="0">
                    <a:schemeClr val="dk1">
                      <a:alpha val="40000"/>
                    </a:schemeClr>
                  </a:outerShdw>
                </a:effectLst>
              </a:rPr>
              <a:t>Data-driven decision making</a:t>
            </a:r>
            <a:endParaRPr lang="en-US" sz="2400" b="0" cap="none" spc="0" dirty="0">
              <a:ln w="0"/>
              <a:solidFill>
                <a:schemeClr val="accent5">
                  <a:lumMod val="75000"/>
                </a:schemeClr>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74ACDD92-8422-5F48-9124-E03C8F5A89AF}"/>
              </a:ext>
            </a:extLst>
          </p:cNvPr>
          <p:cNvSpPr/>
          <p:nvPr/>
        </p:nvSpPr>
        <p:spPr>
          <a:xfrm>
            <a:off x="963641" y="5437545"/>
            <a:ext cx="3038012" cy="646331"/>
          </a:xfrm>
          <a:prstGeom prst="rect">
            <a:avLst/>
          </a:prstGeom>
          <a:noFill/>
        </p:spPr>
        <p:txBody>
          <a:bodyPr wrap="none" lIns="91440" tIns="45720" rIns="91440" bIns="45720">
            <a:spAutoFit/>
          </a:bodyPr>
          <a:lstStyle/>
          <a:p>
            <a:pPr algn="ctr"/>
            <a:r>
              <a:rPr lang="en-US" sz="3600" b="0" cap="none" spc="0" dirty="0">
                <a:ln w="0"/>
                <a:solidFill>
                  <a:schemeClr val="accent3">
                    <a:lumMod val="75000"/>
                  </a:schemeClr>
                </a:solidFill>
                <a:effectLst>
                  <a:outerShdw blurRad="38100" dist="19050" dir="2700000" algn="tl" rotWithShape="0">
                    <a:schemeClr val="dk1">
                      <a:alpha val="40000"/>
                    </a:schemeClr>
                  </a:outerShdw>
                </a:effectLst>
              </a:rPr>
              <a:t>Goal (designer)</a:t>
            </a: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Explosion 2 20">
            <a:extLst>
              <a:ext uri="{FF2B5EF4-FFF2-40B4-BE49-F238E27FC236}">
                <a16:creationId xmlns:a16="http://schemas.microsoft.com/office/drawing/2014/main" id="{EA5668C3-6D4D-8F4D-A7BD-FB3EE0CFB259}"/>
              </a:ext>
            </a:extLst>
          </p:cNvPr>
          <p:cNvSpPr/>
          <p:nvPr/>
        </p:nvSpPr>
        <p:spPr>
          <a:xfrm rot="860951">
            <a:off x="545824" y="4602315"/>
            <a:ext cx="4244713" cy="2420246"/>
          </a:xfrm>
          <a:prstGeom prst="irregularSeal2">
            <a:avLst/>
          </a:prstGeom>
          <a:solidFill>
            <a:schemeClr val="tx2">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4139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3D4A178-CF6A-364D-8F63-C2E1AFC9477A}"/>
              </a:ext>
            </a:extLst>
          </p:cNvPr>
          <p:cNvSpPr/>
          <p:nvPr/>
        </p:nvSpPr>
        <p:spPr>
          <a:xfrm>
            <a:off x="1194011" y="4357299"/>
            <a:ext cx="2242923" cy="646331"/>
          </a:xfrm>
          <a:prstGeom prst="rect">
            <a:avLst/>
          </a:prstGeom>
          <a:noFill/>
        </p:spPr>
        <p:txBody>
          <a:bodyPr wrap="none" lIns="91440" tIns="45720" rIns="91440" bIns="45720">
            <a:spAutoFit/>
          </a:bodyPr>
          <a:lstStyle/>
          <a:p>
            <a:pPr algn="ctr"/>
            <a:r>
              <a:rPr lang="en-US" sz="3600" b="0" cap="none" spc="0" dirty="0">
                <a:ln w="0"/>
                <a:solidFill>
                  <a:schemeClr val="accent5">
                    <a:lumMod val="75000"/>
                  </a:schemeClr>
                </a:solidFill>
                <a:effectLst>
                  <a:outerShdw blurRad="38100" dist="19050" dir="2700000" algn="tl" rotWithShape="0">
                    <a:schemeClr val="dk1">
                      <a:alpha val="40000"/>
                    </a:schemeClr>
                  </a:outerShdw>
                </a:effectLst>
              </a:rPr>
              <a:t>Goal (user)</a:t>
            </a:r>
          </a:p>
        </p:txBody>
      </p:sp>
      <p:sp>
        <p:nvSpPr>
          <p:cNvPr id="17" name="Rectangle 16">
            <a:extLst>
              <a:ext uri="{FF2B5EF4-FFF2-40B4-BE49-F238E27FC236}">
                <a16:creationId xmlns:a16="http://schemas.microsoft.com/office/drawing/2014/main" id="{3E5AAF7D-9212-B64B-AE67-EE88429B5BC4}"/>
              </a:ext>
            </a:extLst>
          </p:cNvPr>
          <p:cNvSpPr/>
          <p:nvPr/>
        </p:nvSpPr>
        <p:spPr>
          <a:xfrm>
            <a:off x="5586615" y="3867885"/>
            <a:ext cx="1522108" cy="1569660"/>
          </a:xfrm>
          <a:prstGeom prst="rect">
            <a:avLst/>
          </a:prstGeom>
          <a:noFill/>
        </p:spPr>
        <p:txBody>
          <a:bodyPr wrap="square" lIns="91440" tIns="45720" rIns="91440" bIns="45720">
            <a:spAutoFit/>
          </a:bodyPr>
          <a:lstStyle/>
          <a:p>
            <a:pPr algn="ctr"/>
            <a:r>
              <a:rPr lang="en-US" sz="2400" dirty="0">
                <a:ln w="0"/>
                <a:solidFill>
                  <a:schemeClr val="accent5">
                    <a:lumMod val="75000"/>
                  </a:schemeClr>
                </a:solidFill>
                <a:effectLst>
                  <a:outerShdw blurRad="38100" dist="19050" dir="2700000" algn="tl" rotWithShape="0">
                    <a:schemeClr val="dk1">
                      <a:alpha val="40000"/>
                    </a:schemeClr>
                  </a:outerShdw>
                </a:effectLst>
              </a:rPr>
              <a:t>Data-driven decision making</a:t>
            </a:r>
            <a:endParaRPr lang="en-US" sz="2400" b="0" cap="none" spc="0" dirty="0">
              <a:ln w="0"/>
              <a:solidFill>
                <a:schemeClr val="accent5">
                  <a:lumMod val="75000"/>
                </a:schemeClr>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74ACDD92-8422-5F48-9124-E03C8F5A89AF}"/>
              </a:ext>
            </a:extLst>
          </p:cNvPr>
          <p:cNvSpPr/>
          <p:nvPr/>
        </p:nvSpPr>
        <p:spPr>
          <a:xfrm>
            <a:off x="963641" y="5437545"/>
            <a:ext cx="3038012" cy="646331"/>
          </a:xfrm>
          <a:prstGeom prst="rect">
            <a:avLst/>
          </a:prstGeom>
          <a:noFill/>
        </p:spPr>
        <p:txBody>
          <a:bodyPr wrap="none" lIns="91440" tIns="45720" rIns="91440" bIns="45720">
            <a:spAutoFit/>
          </a:bodyPr>
          <a:lstStyle/>
          <a:p>
            <a:pPr algn="ctr"/>
            <a:r>
              <a:rPr lang="en-US" sz="3600" b="0" cap="none" spc="0" dirty="0">
                <a:ln w="0"/>
                <a:solidFill>
                  <a:schemeClr val="accent3">
                    <a:lumMod val="75000"/>
                  </a:schemeClr>
                </a:solidFill>
                <a:effectLst>
                  <a:outerShdw blurRad="38100" dist="19050" dir="2700000" algn="tl" rotWithShape="0">
                    <a:schemeClr val="dk1">
                      <a:alpha val="40000"/>
                    </a:schemeClr>
                  </a:outerShdw>
                </a:effectLst>
              </a:rPr>
              <a:t>Goal (designer)</a:t>
            </a:r>
          </a:p>
        </p:txBody>
      </p:sp>
      <p:sp>
        <p:nvSpPr>
          <p:cNvPr id="19" name="Rectangle 18">
            <a:extLst>
              <a:ext uri="{FF2B5EF4-FFF2-40B4-BE49-F238E27FC236}">
                <a16:creationId xmlns:a16="http://schemas.microsoft.com/office/drawing/2014/main" id="{44BCA10D-1FAC-4D46-96D4-0B2FC0877980}"/>
              </a:ext>
            </a:extLst>
          </p:cNvPr>
          <p:cNvSpPr/>
          <p:nvPr/>
        </p:nvSpPr>
        <p:spPr>
          <a:xfrm>
            <a:off x="4296724" y="5529877"/>
            <a:ext cx="1535164" cy="461665"/>
          </a:xfrm>
          <a:prstGeom prst="rect">
            <a:avLst/>
          </a:prstGeom>
          <a:noFill/>
        </p:spPr>
        <p:txBody>
          <a:bodyPr wrap="none" lIns="91440" tIns="45720" rIns="91440" bIns="45720">
            <a:sp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rPr>
              <a:t>Streamline</a:t>
            </a:r>
            <a:endParaRPr lang="en-US" sz="2400" b="0" cap="none" spc="0" dirty="0">
              <a:ln w="0"/>
              <a:solidFill>
                <a:schemeClr val="accent3">
                  <a:lumMod val="75000"/>
                </a:schemeClr>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CEF16E72-F696-FE46-B0A2-D75371067426}"/>
              </a:ext>
            </a:extLst>
          </p:cNvPr>
          <p:cNvSpPr/>
          <p:nvPr/>
        </p:nvSpPr>
        <p:spPr>
          <a:xfrm>
            <a:off x="7108723" y="5533572"/>
            <a:ext cx="1078885" cy="461665"/>
          </a:xfrm>
          <a:prstGeom prst="rect">
            <a:avLst/>
          </a:prstGeom>
          <a:noFill/>
        </p:spPr>
        <p:txBody>
          <a:bodyPr wrap="none" lIns="91440" tIns="45720" rIns="91440" bIns="45720">
            <a:sp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rPr>
              <a:t>Engage</a:t>
            </a:r>
            <a:endParaRPr lang="en-US" sz="2400" b="0" cap="none" spc="0" dirty="0">
              <a:ln w="0"/>
              <a:solidFill>
                <a:schemeClr val="accent3">
                  <a:lumMod val="75000"/>
                </a:schemeClr>
              </a:solidFill>
              <a:effectLst>
                <a:outerShdw blurRad="38100" dist="19050" dir="2700000" algn="tl" rotWithShape="0">
                  <a:schemeClr val="dk1">
                    <a:alpha val="40000"/>
                  </a:schemeClr>
                </a:outerShdw>
              </a:effectLst>
            </a:endParaRP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107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3D4A178-CF6A-364D-8F63-C2E1AFC9477A}"/>
              </a:ext>
            </a:extLst>
          </p:cNvPr>
          <p:cNvSpPr/>
          <p:nvPr/>
        </p:nvSpPr>
        <p:spPr>
          <a:xfrm>
            <a:off x="1194011" y="4357299"/>
            <a:ext cx="2242923" cy="646331"/>
          </a:xfrm>
          <a:prstGeom prst="rect">
            <a:avLst/>
          </a:prstGeom>
          <a:noFill/>
        </p:spPr>
        <p:txBody>
          <a:bodyPr wrap="none" lIns="91440" tIns="45720" rIns="91440" bIns="45720">
            <a:spAutoFit/>
          </a:bodyPr>
          <a:lstStyle/>
          <a:p>
            <a:pPr algn="ctr"/>
            <a:r>
              <a:rPr lang="en-US" sz="3600" b="0" cap="none" spc="0" dirty="0">
                <a:ln w="0"/>
                <a:solidFill>
                  <a:schemeClr val="accent5">
                    <a:lumMod val="75000"/>
                  </a:schemeClr>
                </a:solidFill>
                <a:effectLst>
                  <a:outerShdw blurRad="38100" dist="19050" dir="2700000" algn="tl" rotWithShape="0">
                    <a:schemeClr val="dk1">
                      <a:alpha val="40000"/>
                    </a:schemeClr>
                  </a:outerShdw>
                </a:effectLst>
              </a:rPr>
              <a:t>Goal (user)</a:t>
            </a:r>
          </a:p>
        </p:txBody>
      </p:sp>
      <p:sp>
        <p:nvSpPr>
          <p:cNvPr id="17" name="Rectangle 16">
            <a:extLst>
              <a:ext uri="{FF2B5EF4-FFF2-40B4-BE49-F238E27FC236}">
                <a16:creationId xmlns:a16="http://schemas.microsoft.com/office/drawing/2014/main" id="{3E5AAF7D-9212-B64B-AE67-EE88429B5BC4}"/>
              </a:ext>
            </a:extLst>
          </p:cNvPr>
          <p:cNvSpPr/>
          <p:nvPr/>
        </p:nvSpPr>
        <p:spPr>
          <a:xfrm>
            <a:off x="5586615" y="3867885"/>
            <a:ext cx="1522108" cy="1569660"/>
          </a:xfrm>
          <a:prstGeom prst="rect">
            <a:avLst/>
          </a:prstGeom>
          <a:noFill/>
        </p:spPr>
        <p:txBody>
          <a:bodyPr wrap="square" lIns="91440" tIns="45720" rIns="91440" bIns="45720">
            <a:spAutoFit/>
          </a:bodyPr>
          <a:lstStyle/>
          <a:p>
            <a:pPr algn="ctr"/>
            <a:r>
              <a:rPr lang="en-US" sz="2400" dirty="0">
                <a:ln w="0"/>
                <a:solidFill>
                  <a:schemeClr val="accent5">
                    <a:lumMod val="75000"/>
                  </a:schemeClr>
                </a:solidFill>
                <a:effectLst>
                  <a:outerShdw blurRad="38100" dist="19050" dir="2700000" algn="tl" rotWithShape="0">
                    <a:schemeClr val="dk1">
                      <a:alpha val="40000"/>
                    </a:schemeClr>
                  </a:outerShdw>
                </a:effectLst>
              </a:rPr>
              <a:t>Data-driven decision making</a:t>
            </a:r>
            <a:endParaRPr lang="en-US" sz="2400" b="0" cap="none" spc="0" dirty="0">
              <a:ln w="0"/>
              <a:solidFill>
                <a:schemeClr val="accent5">
                  <a:lumMod val="75000"/>
                </a:schemeClr>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74ACDD92-8422-5F48-9124-E03C8F5A89AF}"/>
              </a:ext>
            </a:extLst>
          </p:cNvPr>
          <p:cNvSpPr/>
          <p:nvPr/>
        </p:nvSpPr>
        <p:spPr>
          <a:xfrm>
            <a:off x="963641" y="5437545"/>
            <a:ext cx="3038012" cy="646331"/>
          </a:xfrm>
          <a:prstGeom prst="rect">
            <a:avLst/>
          </a:prstGeom>
          <a:noFill/>
        </p:spPr>
        <p:txBody>
          <a:bodyPr wrap="none" lIns="91440" tIns="45720" rIns="91440" bIns="45720">
            <a:spAutoFit/>
          </a:bodyPr>
          <a:lstStyle/>
          <a:p>
            <a:pPr algn="ctr"/>
            <a:r>
              <a:rPr lang="en-US" sz="3600" b="0" cap="none" spc="0" dirty="0">
                <a:ln w="0"/>
                <a:solidFill>
                  <a:schemeClr val="accent3">
                    <a:lumMod val="75000"/>
                  </a:schemeClr>
                </a:solidFill>
                <a:effectLst>
                  <a:outerShdw blurRad="38100" dist="19050" dir="2700000" algn="tl" rotWithShape="0">
                    <a:schemeClr val="dk1">
                      <a:alpha val="40000"/>
                    </a:schemeClr>
                  </a:outerShdw>
                </a:effectLst>
              </a:rPr>
              <a:t>Goal (designer)</a:t>
            </a:r>
          </a:p>
        </p:txBody>
      </p:sp>
      <p:sp>
        <p:nvSpPr>
          <p:cNvPr id="19" name="Rectangle 18">
            <a:extLst>
              <a:ext uri="{FF2B5EF4-FFF2-40B4-BE49-F238E27FC236}">
                <a16:creationId xmlns:a16="http://schemas.microsoft.com/office/drawing/2014/main" id="{44BCA10D-1FAC-4D46-96D4-0B2FC0877980}"/>
              </a:ext>
            </a:extLst>
          </p:cNvPr>
          <p:cNvSpPr/>
          <p:nvPr/>
        </p:nvSpPr>
        <p:spPr>
          <a:xfrm>
            <a:off x="4296724" y="5529877"/>
            <a:ext cx="1535164" cy="461665"/>
          </a:xfrm>
          <a:prstGeom prst="rect">
            <a:avLst/>
          </a:prstGeom>
          <a:noFill/>
        </p:spPr>
        <p:txBody>
          <a:bodyPr wrap="none" lIns="91440" tIns="45720" rIns="91440" bIns="45720">
            <a:sp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rPr>
              <a:t>Streamline</a:t>
            </a:r>
            <a:endParaRPr lang="en-US" sz="2400" b="0" cap="none" spc="0" dirty="0">
              <a:ln w="0"/>
              <a:solidFill>
                <a:schemeClr val="accent3">
                  <a:lumMod val="75000"/>
                </a:schemeClr>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CEF16E72-F696-FE46-B0A2-D75371067426}"/>
              </a:ext>
            </a:extLst>
          </p:cNvPr>
          <p:cNvSpPr/>
          <p:nvPr/>
        </p:nvSpPr>
        <p:spPr>
          <a:xfrm>
            <a:off x="7108723" y="5533572"/>
            <a:ext cx="1078885" cy="461665"/>
          </a:xfrm>
          <a:prstGeom prst="rect">
            <a:avLst/>
          </a:prstGeom>
          <a:noFill/>
        </p:spPr>
        <p:txBody>
          <a:bodyPr wrap="none" lIns="91440" tIns="45720" rIns="91440" bIns="45720">
            <a:sp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rPr>
              <a:t>Engage</a:t>
            </a:r>
            <a:endParaRPr lang="en-US" sz="2400" b="0" cap="none" spc="0" dirty="0">
              <a:ln w="0"/>
              <a:solidFill>
                <a:schemeClr val="accent3">
                  <a:lumMod val="75000"/>
                </a:schemeClr>
              </a:solidFill>
              <a:effectLst>
                <a:outerShdw blurRad="38100" dist="19050" dir="2700000" algn="tl" rotWithShape="0">
                  <a:schemeClr val="dk1">
                    <a:alpha val="40000"/>
                  </a:schemeClr>
                </a:outerShdw>
              </a:effectLst>
            </a:endParaRP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Frame 4">
            <a:extLst>
              <a:ext uri="{FF2B5EF4-FFF2-40B4-BE49-F238E27FC236}">
                <a16:creationId xmlns:a16="http://schemas.microsoft.com/office/drawing/2014/main" id="{6A9D1B3A-91DF-8068-7A8C-25D401A7CA51}"/>
              </a:ext>
            </a:extLst>
          </p:cNvPr>
          <p:cNvSpPr/>
          <p:nvPr/>
        </p:nvSpPr>
        <p:spPr>
          <a:xfrm>
            <a:off x="6702409" y="3250359"/>
            <a:ext cx="1745932" cy="1106940"/>
          </a:xfrm>
          <a:prstGeom prst="frame">
            <a:avLst>
              <a:gd name="adj1" fmla="val 771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8AF59B70-64BC-CACB-336E-63C92F546519}"/>
              </a:ext>
            </a:extLst>
          </p:cNvPr>
          <p:cNvSpPr/>
          <p:nvPr/>
        </p:nvSpPr>
        <p:spPr>
          <a:xfrm>
            <a:off x="6957852" y="5462599"/>
            <a:ext cx="1378767" cy="621278"/>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861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80B0-766C-9840-A692-173CC3C3CDD3}"/>
              </a:ext>
            </a:extLst>
          </p:cNvPr>
          <p:cNvSpPr>
            <a:spLocks noGrp="1"/>
          </p:cNvSpPr>
          <p:nvPr>
            <p:ph type="ctrTitle"/>
          </p:nvPr>
        </p:nvSpPr>
        <p:spPr>
          <a:xfrm>
            <a:off x="0" y="1977764"/>
            <a:ext cx="12191999" cy="2387600"/>
          </a:xfrm>
          <a:solidFill>
            <a:srgbClr val="80A7A7"/>
          </a:solidFill>
        </p:spPr>
        <p:txBody>
          <a:bodyPr>
            <a:normAutofit/>
          </a:bodyPr>
          <a:lstStyle/>
          <a:p>
            <a:r>
              <a:rPr lang="en-US" dirty="0">
                <a:solidFill>
                  <a:schemeClr val="bg1"/>
                </a:solidFill>
              </a:rPr>
              <a:t>Visualization for </a:t>
            </a:r>
            <a:br>
              <a:rPr lang="en-US" dirty="0">
                <a:solidFill>
                  <a:schemeClr val="bg1"/>
                </a:solidFill>
              </a:rPr>
            </a:br>
            <a:r>
              <a:rPr lang="en-US" dirty="0">
                <a:solidFill>
                  <a:schemeClr val="bg1"/>
                </a:solidFill>
              </a:rPr>
              <a:t>communication design</a:t>
            </a:r>
          </a:p>
        </p:txBody>
      </p:sp>
    </p:spTree>
    <p:extLst>
      <p:ext uri="{BB962C8B-B14F-4D97-AF65-F5344CB8AC3E}">
        <p14:creationId xmlns:p14="http://schemas.microsoft.com/office/powerpoint/2010/main" val="2049017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30F89-84D4-0F45-BC53-2FB79C9DAB08}"/>
              </a:ext>
            </a:extLst>
          </p:cNvPr>
          <p:cNvSpPr>
            <a:spLocks noGrp="1"/>
          </p:cNvSpPr>
          <p:nvPr>
            <p:ph type="body" idx="1"/>
          </p:nvPr>
        </p:nvSpPr>
        <p:spPr>
          <a:xfrm>
            <a:off x="869950" y="1949450"/>
            <a:ext cx="4730750" cy="4273550"/>
          </a:xfrm>
        </p:spPr>
        <p:txBody>
          <a:bodyPr/>
          <a:lstStyle/>
          <a:p>
            <a:pPr marL="558800" indent="-400050" defTabSz="412750">
              <a:lnSpc>
                <a:spcPct val="100000"/>
              </a:lnSpc>
              <a:spcBef>
                <a:spcPts val="2600"/>
              </a:spcBef>
              <a:buSzPct val="171000"/>
              <a:buFontTx/>
              <a:buChar char="•"/>
            </a:pPr>
            <a:r>
              <a:rPr lang="en-US" dirty="0"/>
              <a:t>Essentially, Tufte’s Design Rules of Thumb</a:t>
            </a:r>
          </a:p>
          <a:p>
            <a:pPr marL="558800" indent="-400050" defTabSz="412750">
              <a:lnSpc>
                <a:spcPct val="100000"/>
              </a:lnSpc>
              <a:spcBef>
                <a:spcPts val="2600"/>
              </a:spcBef>
              <a:buSzPct val="171000"/>
              <a:buFontTx/>
              <a:buChar char="•"/>
            </a:pPr>
            <a:r>
              <a:rPr lang="en-US" dirty="0"/>
              <a:t>Widely known, but not always adhered to</a:t>
            </a:r>
          </a:p>
        </p:txBody>
      </p:sp>
      <p:pic>
        <p:nvPicPr>
          <p:cNvPr id="4" name="Picture 3">
            <a:extLst>
              <a:ext uri="{FF2B5EF4-FFF2-40B4-BE49-F238E27FC236}">
                <a16:creationId xmlns:a16="http://schemas.microsoft.com/office/drawing/2014/main" id="{77B59781-A3BC-8E4C-9354-646B890289EE}"/>
              </a:ext>
            </a:extLst>
          </p:cNvPr>
          <p:cNvPicPr>
            <a:picLocks noChangeAspect="1"/>
          </p:cNvPicPr>
          <p:nvPr/>
        </p:nvPicPr>
        <p:blipFill>
          <a:blip r:embed="rId3"/>
          <a:stretch>
            <a:fillRect/>
          </a:stretch>
        </p:blipFill>
        <p:spPr>
          <a:xfrm>
            <a:off x="7429500" y="1916461"/>
            <a:ext cx="3949700" cy="4624039"/>
          </a:xfrm>
          <a:prstGeom prst="rect">
            <a:avLst/>
          </a:prstGeom>
        </p:spPr>
      </p:pic>
      <p:sp>
        <p:nvSpPr>
          <p:cNvPr id="5" name="Title 1">
            <a:extLst>
              <a:ext uri="{FF2B5EF4-FFF2-40B4-BE49-F238E27FC236}">
                <a16:creationId xmlns:a16="http://schemas.microsoft.com/office/drawing/2014/main" id="{6D56D3F1-5C64-11E4-600D-460776F709EE}"/>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Tree>
    <p:extLst>
      <p:ext uri="{BB962C8B-B14F-4D97-AF65-F5344CB8AC3E}">
        <p14:creationId xmlns:p14="http://schemas.microsoft.com/office/powerpoint/2010/main" val="404226563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sp>
        <p:nvSpPr>
          <p:cNvPr id="8" name="To achieve graphical “excellence” according to Tufte:…">
            <a:extLst>
              <a:ext uri="{FF2B5EF4-FFF2-40B4-BE49-F238E27FC236}">
                <a16:creationId xmlns:a16="http://schemas.microsoft.com/office/drawing/2014/main" id="{16BBBC01-27E4-E946-BE70-10AF3C06AF8F}"/>
              </a:ext>
            </a:extLst>
          </p:cNvPr>
          <p:cNvSpPr txBox="1"/>
          <p:nvPr/>
        </p:nvSpPr>
        <p:spPr>
          <a:xfrm>
            <a:off x="539440" y="2048684"/>
            <a:ext cx="5913315" cy="3903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
        <p:nvSpPr>
          <p:cNvPr id="6" name="Title 1">
            <a:extLst>
              <a:ext uri="{FF2B5EF4-FFF2-40B4-BE49-F238E27FC236}">
                <a16:creationId xmlns:a16="http://schemas.microsoft.com/office/drawing/2014/main" id="{CCEB34FB-0304-E206-6776-282ED60D2980}"/>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Tree>
    <p:extLst>
      <p:ext uri="{BB962C8B-B14F-4D97-AF65-F5344CB8AC3E}">
        <p14:creationId xmlns:p14="http://schemas.microsoft.com/office/powerpoint/2010/main" val="1597920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pic>
        <p:nvPicPr>
          <p:cNvPr id="3" name="Picture 2" descr="Chart, bar chart&#10;&#10;Description automatically generated">
            <a:extLst>
              <a:ext uri="{FF2B5EF4-FFF2-40B4-BE49-F238E27FC236}">
                <a16:creationId xmlns:a16="http://schemas.microsoft.com/office/drawing/2014/main" id="{1A8FFE25-167E-4C46-BD21-4D9F1A4BB2AD}"/>
              </a:ext>
            </a:extLst>
          </p:cNvPr>
          <p:cNvPicPr>
            <a:picLocks noChangeAspect="1"/>
          </p:cNvPicPr>
          <p:nvPr/>
        </p:nvPicPr>
        <p:blipFill rotWithShape="1">
          <a:blip r:embed="rId3">
            <a:extLst>
              <a:ext uri="{28A0092B-C50C-407E-A947-70E740481C1C}">
                <a14:useLocalDpi xmlns:a14="http://schemas.microsoft.com/office/drawing/2010/main" val="0"/>
              </a:ext>
            </a:extLst>
          </a:blip>
          <a:srcRect t="4390"/>
          <a:stretch/>
        </p:blipFill>
        <p:spPr>
          <a:xfrm>
            <a:off x="6292230" y="2213783"/>
            <a:ext cx="5416861" cy="4066368"/>
          </a:xfrm>
          <a:prstGeom prst="rect">
            <a:avLst/>
          </a:prstGeom>
        </p:spPr>
      </p:pic>
      <p:sp>
        <p:nvSpPr>
          <p:cNvPr id="9" name="Rectangle 8">
            <a:extLst>
              <a:ext uri="{FF2B5EF4-FFF2-40B4-BE49-F238E27FC236}">
                <a16:creationId xmlns:a16="http://schemas.microsoft.com/office/drawing/2014/main" id="{141F4E1B-7476-014C-ABFF-4CE76BB991E1}"/>
              </a:ext>
            </a:extLst>
          </p:cNvPr>
          <p:cNvSpPr/>
          <p:nvPr/>
        </p:nvSpPr>
        <p:spPr>
          <a:xfrm>
            <a:off x="5974773" y="5361709"/>
            <a:ext cx="883212" cy="10835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0" name="Title 1">
            <a:extLst>
              <a:ext uri="{FF2B5EF4-FFF2-40B4-BE49-F238E27FC236}">
                <a16:creationId xmlns:a16="http://schemas.microsoft.com/office/drawing/2014/main" id="{CA2FA371-6583-BB7C-FF55-56415EA7281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1" name="To achieve graphical “excellence” according to Tufte:…">
            <a:extLst>
              <a:ext uri="{FF2B5EF4-FFF2-40B4-BE49-F238E27FC236}">
                <a16:creationId xmlns:a16="http://schemas.microsoft.com/office/drawing/2014/main" id="{A9099109-81F7-9329-1804-46EE12692B21}"/>
              </a:ext>
            </a:extLst>
          </p:cNvPr>
          <p:cNvSpPr txBox="1"/>
          <p:nvPr/>
        </p:nvSpPr>
        <p:spPr>
          <a:xfrm>
            <a:off x="539440" y="2048684"/>
            <a:ext cx="5913315" cy="3903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Tree>
    <p:extLst>
      <p:ext uri="{BB962C8B-B14F-4D97-AF65-F5344CB8AC3E}">
        <p14:creationId xmlns:p14="http://schemas.microsoft.com/office/powerpoint/2010/main" val="884292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o achieve graphical “excellence” according to Tufte:…">
            <a:extLst>
              <a:ext uri="{FF2B5EF4-FFF2-40B4-BE49-F238E27FC236}">
                <a16:creationId xmlns:a16="http://schemas.microsoft.com/office/drawing/2014/main" id="{C537A41A-A790-B2C9-39C5-CA58E2227934}"/>
              </a:ext>
            </a:extLst>
          </p:cNvPr>
          <p:cNvSpPr txBox="1"/>
          <p:nvPr/>
        </p:nvSpPr>
        <p:spPr>
          <a:xfrm>
            <a:off x="539440" y="2048684"/>
            <a:ext cx="5913315" cy="3903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pic>
        <p:nvPicPr>
          <p:cNvPr id="3" name="Picture 2" descr="Chart, bar chart&#10;&#10;Description automatically generated">
            <a:extLst>
              <a:ext uri="{FF2B5EF4-FFF2-40B4-BE49-F238E27FC236}">
                <a16:creationId xmlns:a16="http://schemas.microsoft.com/office/drawing/2014/main" id="{1A8FFE25-167E-4C46-BD21-4D9F1A4BB2AD}"/>
              </a:ext>
            </a:extLst>
          </p:cNvPr>
          <p:cNvPicPr>
            <a:picLocks noChangeAspect="1"/>
          </p:cNvPicPr>
          <p:nvPr/>
        </p:nvPicPr>
        <p:blipFill rotWithShape="1">
          <a:blip r:embed="rId3">
            <a:extLst>
              <a:ext uri="{28A0092B-C50C-407E-A947-70E740481C1C}">
                <a14:useLocalDpi xmlns:a14="http://schemas.microsoft.com/office/drawing/2010/main" val="0"/>
              </a:ext>
            </a:extLst>
          </a:blip>
          <a:srcRect t="4390"/>
          <a:stretch/>
        </p:blipFill>
        <p:spPr>
          <a:xfrm>
            <a:off x="6292230" y="2213783"/>
            <a:ext cx="5416861" cy="4066368"/>
          </a:xfrm>
          <a:prstGeom prst="rect">
            <a:avLst/>
          </a:prstGeom>
        </p:spPr>
      </p:pic>
      <p:sp>
        <p:nvSpPr>
          <p:cNvPr id="2" name="Frame 1">
            <a:extLst>
              <a:ext uri="{FF2B5EF4-FFF2-40B4-BE49-F238E27FC236}">
                <a16:creationId xmlns:a16="http://schemas.microsoft.com/office/drawing/2014/main" id="{DD5A9D8A-0B7C-314D-9645-6CA9D05B6C93}"/>
              </a:ext>
            </a:extLst>
          </p:cNvPr>
          <p:cNvSpPr/>
          <p:nvPr/>
        </p:nvSpPr>
        <p:spPr>
          <a:xfrm>
            <a:off x="915993" y="4106084"/>
            <a:ext cx="4051300"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4" name="Right Arrow 3">
            <a:extLst>
              <a:ext uri="{FF2B5EF4-FFF2-40B4-BE49-F238E27FC236}">
                <a16:creationId xmlns:a16="http://schemas.microsoft.com/office/drawing/2014/main" id="{36CFDAF0-D28D-1E45-B6FD-0C1FD559E403}"/>
              </a:ext>
            </a:extLst>
          </p:cNvPr>
          <p:cNvSpPr/>
          <p:nvPr/>
        </p:nvSpPr>
        <p:spPr>
          <a:xfrm rot="1924151">
            <a:off x="6281558" y="1886171"/>
            <a:ext cx="876880" cy="7132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9" name="Right Arrow 8">
            <a:extLst>
              <a:ext uri="{FF2B5EF4-FFF2-40B4-BE49-F238E27FC236}">
                <a16:creationId xmlns:a16="http://schemas.microsoft.com/office/drawing/2014/main" id="{3EBAB5B2-C2CB-D049-837B-7AD5E5FD346E}"/>
              </a:ext>
            </a:extLst>
          </p:cNvPr>
          <p:cNvSpPr/>
          <p:nvPr/>
        </p:nvSpPr>
        <p:spPr>
          <a:xfrm rot="7620435">
            <a:off x="7419765" y="1835830"/>
            <a:ext cx="876880" cy="7132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0" name="Right Arrow 9">
            <a:extLst>
              <a:ext uri="{FF2B5EF4-FFF2-40B4-BE49-F238E27FC236}">
                <a16:creationId xmlns:a16="http://schemas.microsoft.com/office/drawing/2014/main" id="{937CD590-D3DE-DB4A-823E-55A389B1B97A}"/>
              </a:ext>
            </a:extLst>
          </p:cNvPr>
          <p:cNvSpPr/>
          <p:nvPr/>
        </p:nvSpPr>
        <p:spPr>
          <a:xfrm rot="7620435">
            <a:off x="11043872" y="1599159"/>
            <a:ext cx="876880" cy="7132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1" name="Right Arrow 10">
            <a:extLst>
              <a:ext uri="{FF2B5EF4-FFF2-40B4-BE49-F238E27FC236}">
                <a16:creationId xmlns:a16="http://schemas.microsoft.com/office/drawing/2014/main" id="{41A8BFAC-5158-5342-ACFB-CC42837C9EEA}"/>
              </a:ext>
            </a:extLst>
          </p:cNvPr>
          <p:cNvSpPr/>
          <p:nvPr/>
        </p:nvSpPr>
        <p:spPr>
          <a:xfrm rot="7620435">
            <a:off x="10845993" y="5157424"/>
            <a:ext cx="876880" cy="7132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2" name="Right Arrow 11">
            <a:extLst>
              <a:ext uri="{FF2B5EF4-FFF2-40B4-BE49-F238E27FC236}">
                <a16:creationId xmlns:a16="http://schemas.microsoft.com/office/drawing/2014/main" id="{4F520A5D-FC42-8544-9986-E95F35BF527C}"/>
              </a:ext>
            </a:extLst>
          </p:cNvPr>
          <p:cNvSpPr/>
          <p:nvPr/>
        </p:nvSpPr>
        <p:spPr>
          <a:xfrm rot="10214951">
            <a:off x="6876450" y="2786563"/>
            <a:ext cx="876880" cy="7132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Frame 12">
            <a:extLst>
              <a:ext uri="{FF2B5EF4-FFF2-40B4-BE49-F238E27FC236}">
                <a16:creationId xmlns:a16="http://schemas.microsoft.com/office/drawing/2014/main" id="{CDBBAE12-6611-794C-9991-C1C5FF65B129}"/>
              </a:ext>
            </a:extLst>
          </p:cNvPr>
          <p:cNvSpPr/>
          <p:nvPr/>
        </p:nvSpPr>
        <p:spPr>
          <a:xfrm>
            <a:off x="915993" y="4790628"/>
            <a:ext cx="4946185"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4" name="Rectangle 13">
            <a:extLst>
              <a:ext uri="{FF2B5EF4-FFF2-40B4-BE49-F238E27FC236}">
                <a16:creationId xmlns:a16="http://schemas.microsoft.com/office/drawing/2014/main" id="{279038F6-2071-3142-A602-E785538E441D}"/>
              </a:ext>
            </a:extLst>
          </p:cNvPr>
          <p:cNvSpPr/>
          <p:nvPr/>
        </p:nvSpPr>
        <p:spPr>
          <a:xfrm>
            <a:off x="5333985" y="5735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5" name="Title 1">
            <a:extLst>
              <a:ext uri="{FF2B5EF4-FFF2-40B4-BE49-F238E27FC236}">
                <a16:creationId xmlns:a16="http://schemas.microsoft.com/office/drawing/2014/main" id="{249E2604-0773-C37C-1BE2-74AD28874C48}"/>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7" name="Rectangle 16">
            <a:extLst>
              <a:ext uri="{FF2B5EF4-FFF2-40B4-BE49-F238E27FC236}">
                <a16:creationId xmlns:a16="http://schemas.microsoft.com/office/drawing/2014/main" id="{F60D3E6F-D4BE-773D-0A61-60870311F6F0}"/>
              </a:ext>
            </a:extLst>
          </p:cNvPr>
          <p:cNvSpPr/>
          <p:nvPr/>
        </p:nvSpPr>
        <p:spPr>
          <a:xfrm>
            <a:off x="5974773" y="5361709"/>
            <a:ext cx="883212" cy="10835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8" name="Frame 17">
            <a:extLst>
              <a:ext uri="{FF2B5EF4-FFF2-40B4-BE49-F238E27FC236}">
                <a16:creationId xmlns:a16="http://schemas.microsoft.com/office/drawing/2014/main" id="{4BF1980F-1B36-67B3-E254-4D62E3343C41}"/>
              </a:ext>
            </a:extLst>
          </p:cNvPr>
          <p:cNvSpPr/>
          <p:nvPr/>
        </p:nvSpPr>
        <p:spPr>
          <a:xfrm>
            <a:off x="915993" y="2749914"/>
            <a:ext cx="5442252"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Tree>
    <p:extLst>
      <p:ext uri="{BB962C8B-B14F-4D97-AF65-F5344CB8AC3E}">
        <p14:creationId xmlns:p14="http://schemas.microsoft.com/office/powerpoint/2010/main" val="2694801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pic>
        <p:nvPicPr>
          <p:cNvPr id="15" name="Picture 14" descr="Chart, bar chart&#10;&#10;Description automatically generated">
            <a:extLst>
              <a:ext uri="{FF2B5EF4-FFF2-40B4-BE49-F238E27FC236}">
                <a16:creationId xmlns:a16="http://schemas.microsoft.com/office/drawing/2014/main" id="{7AAF08F2-FFB7-BC47-A36A-CB5E0D6E9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2" y="2412218"/>
            <a:ext cx="4992973" cy="3734582"/>
          </a:xfrm>
          <a:prstGeom prst="rect">
            <a:avLst/>
          </a:prstGeom>
        </p:spPr>
      </p:pic>
      <p:sp>
        <p:nvSpPr>
          <p:cNvPr id="16" name="Rectangle 15">
            <a:extLst>
              <a:ext uri="{FF2B5EF4-FFF2-40B4-BE49-F238E27FC236}">
                <a16:creationId xmlns:a16="http://schemas.microsoft.com/office/drawing/2014/main" id="{38001641-B4C7-954A-804E-52DA5006E2CF}"/>
              </a:ext>
            </a:extLst>
          </p:cNvPr>
          <p:cNvSpPr/>
          <p:nvPr/>
        </p:nvSpPr>
        <p:spPr>
          <a:xfrm>
            <a:off x="5444028" y="5735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9" name="Title 1">
            <a:extLst>
              <a:ext uri="{FF2B5EF4-FFF2-40B4-BE49-F238E27FC236}">
                <a16:creationId xmlns:a16="http://schemas.microsoft.com/office/drawing/2014/main" id="{8F154578-57B4-53F3-D42C-669D3DD69E7A}"/>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0" name="To achieve graphical “excellence” according to Tufte:…">
            <a:extLst>
              <a:ext uri="{FF2B5EF4-FFF2-40B4-BE49-F238E27FC236}">
                <a16:creationId xmlns:a16="http://schemas.microsoft.com/office/drawing/2014/main" id="{DC95C662-6406-DA72-7272-19F21D9EAF14}"/>
              </a:ext>
            </a:extLst>
          </p:cNvPr>
          <p:cNvSpPr txBox="1"/>
          <p:nvPr/>
        </p:nvSpPr>
        <p:spPr>
          <a:xfrm>
            <a:off x="539440" y="2048684"/>
            <a:ext cx="5913315" cy="3903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
        <p:nvSpPr>
          <p:cNvPr id="11" name="Rectangle 10">
            <a:extLst>
              <a:ext uri="{FF2B5EF4-FFF2-40B4-BE49-F238E27FC236}">
                <a16:creationId xmlns:a16="http://schemas.microsoft.com/office/drawing/2014/main" id="{0DBA4198-B742-1024-2764-B6776E093BE7}"/>
              </a:ext>
            </a:extLst>
          </p:cNvPr>
          <p:cNvSpPr/>
          <p:nvPr/>
        </p:nvSpPr>
        <p:spPr>
          <a:xfrm>
            <a:off x="6126380" y="5373254"/>
            <a:ext cx="883212" cy="10835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4" name="Frame 13">
            <a:extLst>
              <a:ext uri="{FF2B5EF4-FFF2-40B4-BE49-F238E27FC236}">
                <a16:creationId xmlns:a16="http://schemas.microsoft.com/office/drawing/2014/main" id="{CB37C185-FB54-0EDF-B72E-5A7A96E07AED}"/>
              </a:ext>
            </a:extLst>
          </p:cNvPr>
          <p:cNvSpPr/>
          <p:nvPr/>
        </p:nvSpPr>
        <p:spPr>
          <a:xfrm>
            <a:off x="915993" y="4106084"/>
            <a:ext cx="4051300"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7" name="Frame 16">
            <a:extLst>
              <a:ext uri="{FF2B5EF4-FFF2-40B4-BE49-F238E27FC236}">
                <a16:creationId xmlns:a16="http://schemas.microsoft.com/office/drawing/2014/main" id="{8EC6B4A7-4CF9-83CF-A380-D2BB60C97A70}"/>
              </a:ext>
            </a:extLst>
          </p:cNvPr>
          <p:cNvSpPr/>
          <p:nvPr/>
        </p:nvSpPr>
        <p:spPr>
          <a:xfrm>
            <a:off x="915993" y="4790628"/>
            <a:ext cx="4946185"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8" name="Frame 17">
            <a:extLst>
              <a:ext uri="{FF2B5EF4-FFF2-40B4-BE49-F238E27FC236}">
                <a16:creationId xmlns:a16="http://schemas.microsoft.com/office/drawing/2014/main" id="{E395D2EF-98D4-D8D8-EF19-D840181E8133}"/>
              </a:ext>
            </a:extLst>
          </p:cNvPr>
          <p:cNvSpPr/>
          <p:nvPr/>
        </p:nvSpPr>
        <p:spPr>
          <a:xfrm>
            <a:off x="915993" y="2749914"/>
            <a:ext cx="5442252"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Tree>
    <p:extLst>
      <p:ext uri="{BB962C8B-B14F-4D97-AF65-F5344CB8AC3E}">
        <p14:creationId xmlns:p14="http://schemas.microsoft.com/office/powerpoint/2010/main" val="3763327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DAF25BE3-620E-7744-BC97-37ABD3DC8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958" y="2283634"/>
            <a:ext cx="5894918" cy="3850553"/>
          </a:xfrm>
          <a:prstGeom prst="rect">
            <a:avLst/>
          </a:prstGeom>
        </p:spPr>
      </p:pic>
      <p:sp>
        <p:nvSpPr>
          <p:cNvPr id="10" name="To achieve graphical “excellence” according to Tufte:…">
            <a:extLst>
              <a:ext uri="{FF2B5EF4-FFF2-40B4-BE49-F238E27FC236}">
                <a16:creationId xmlns:a16="http://schemas.microsoft.com/office/drawing/2014/main" id="{AC4AA51C-D162-198C-B54F-1FD4E65B1797}"/>
              </a:ext>
            </a:extLst>
          </p:cNvPr>
          <p:cNvSpPr txBox="1"/>
          <p:nvPr/>
        </p:nvSpPr>
        <p:spPr>
          <a:xfrm>
            <a:off x="539440" y="2048684"/>
            <a:ext cx="5913315" cy="3903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sp>
        <p:nvSpPr>
          <p:cNvPr id="9" name="Title 1">
            <a:extLst>
              <a:ext uri="{FF2B5EF4-FFF2-40B4-BE49-F238E27FC236}">
                <a16:creationId xmlns:a16="http://schemas.microsoft.com/office/drawing/2014/main" id="{41B4B008-9992-4B1B-345C-7F06EFD57F7D}"/>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1" name="Rectangle 10">
            <a:extLst>
              <a:ext uri="{FF2B5EF4-FFF2-40B4-BE49-F238E27FC236}">
                <a16:creationId xmlns:a16="http://schemas.microsoft.com/office/drawing/2014/main" id="{E646B6C2-AAD7-846F-69D2-0BEE5F8A4A90}"/>
              </a:ext>
            </a:extLst>
          </p:cNvPr>
          <p:cNvSpPr/>
          <p:nvPr/>
        </p:nvSpPr>
        <p:spPr>
          <a:xfrm>
            <a:off x="5973778" y="5161727"/>
            <a:ext cx="1341112" cy="10835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4" name="Frame 13">
            <a:extLst>
              <a:ext uri="{FF2B5EF4-FFF2-40B4-BE49-F238E27FC236}">
                <a16:creationId xmlns:a16="http://schemas.microsoft.com/office/drawing/2014/main" id="{2B14E830-7CE8-8A27-578E-FA15F283DB24}"/>
              </a:ext>
            </a:extLst>
          </p:cNvPr>
          <p:cNvSpPr/>
          <p:nvPr/>
        </p:nvSpPr>
        <p:spPr>
          <a:xfrm>
            <a:off x="915993" y="4106084"/>
            <a:ext cx="4051300"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5" name="Frame 14">
            <a:extLst>
              <a:ext uri="{FF2B5EF4-FFF2-40B4-BE49-F238E27FC236}">
                <a16:creationId xmlns:a16="http://schemas.microsoft.com/office/drawing/2014/main" id="{ADCC6A2B-A31D-4E03-7711-F74C03049A85}"/>
              </a:ext>
            </a:extLst>
          </p:cNvPr>
          <p:cNvSpPr/>
          <p:nvPr/>
        </p:nvSpPr>
        <p:spPr>
          <a:xfrm>
            <a:off x="915993" y="4790628"/>
            <a:ext cx="4946185"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6" name="Frame 15">
            <a:extLst>
              <a:ext uri="{FF2B5EF4-FFF2-40B4-BE49-F238E27FC236}">
                <a16:creationId xmlns:a16="http://schemas.microsoft.com/office/drawing/2014/main" id="{017B003F-306B-3D13-835D-E839CA98161A}"/>
              </a:ext>
            </a:extLst>
          </p:cNvPr>
          <p:cNvSpPr/>
          <p:nvPr/>
        </p:nvSpPr>
        <p:spPr>
          <a:xfrm>
            <a:off x="915993" y="2749914"/>
            <a:ext cx="5442252"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Tree>
    <p:extLst>
      <p:ext uri="{BB962C8B-B14F-4D97-AF65-F5344CB8AC3E}">
        <p14:creationId xmlns:p14="http://schemas.microsoft.com/office/powerpoint/2010/main" val="56896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80B0-766C-9840-A692-173CC3C3CDD3}"/>
              </a:ext>
            </a:extLst>
          </p:cNvPr>
          <p:cNvSpPr>
            <a:spLocks noGrp="1"/>
          </p:cNvSpPr>
          <p:nvPr>
            <p:ph type="ctrTitle"/>
          </p:nvPr>
        </p:nvSpPr>
        <p:spPr>
          <a:xfrm>
            <a:off x="0" y="1977764"/>
            <a:ext cx="12191999" cy="2387600"/>
          </a:xfrm>
          <a:solidFill>
            <a:srgbClr val="80A7A7"/>
          </a:solidFill>
        </p:spPr>
        <p:txBody>
          <a:bodyPr>
            <a:normAutofit fontScale="90000"/>
          </a:bodyPr>
          <a:lstStyle/>
          <a:p>
            <a:r>
              <a:rPr lang="en-US" dirty="0">
                <a:solidFill>
                  <a:schemeClr val="bg1"/>
                </a:solidFill>
              </a:rPr>
              <a:t>What is visualization for communication?</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4292860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sp>
        <p:nvSpPr>
          <p:cNvPr id="13" name="Frame 12">
            <a:extLst>
              <a:ext uri="{FF2B5EF4-FFF2-40B4-BE49-F238E27FC236}">
                <a16:creationId xmlns:a16="http://schemas.microsoft.com/office/drawing/2014/main" id="{2BA03C01-1BCD-F244-9896-D14BB170C72C}"/>
              </a:ext>
            </a:extLst>
          </p:cNvPr>
          <p:cNvSpPr/>
          <p:nvPr/>
        </p:nvSpPr>
        <p:spPr>
          <a:xfrm>
            <a:off x="832081" y="3438050"/>
            <a:ext cx="5226877" cy="477143"/>
          </a:xfrm>
          <a:prstGeom prst="frame">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pic>
        <p:nvPicPr>
          <p:cNvPr id="5" name="Picture 4" descr="Chart, bar chart&#10;&#10;Description automatically generated">
            <a:extLst>
              <a:ext uri="{FF2B5EF4-FFF2-40B4-BE49-F238E27FC236}">
                <a16:creationId xmlns:a16="http://schemas.microsoft.com/office/drawing/2014/main" id="{DAF25BE3-620E-7744-BC97-37ABD3DC8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8958" y="2283634"/>
            <a:ext cx="5894918" cy="3850553"/>
          </a:xfrm>
          <a:prstGeom prst="rect">
            <a:avLst/>
          </a:prstGeom>
        </p:spPr>
      </p:pic>
      <p:sp>
        <p:nvSpPr>
          <p:cNvPr id="9" name="Title 1">
            <a:extLst>
              <a:ext uri="{FF2B5EF4-FFF2-40B4-BE49-F238E27FC236}">
                <a16:creationId xmlns:a16="http://schemas.microsoft.com/office/drawing/2014/main" id="{21556B8C-4233-480B-0D28-C42AA694AB49}"/>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0" name="To achieve graphical “excellence” according to Tufte:…">
            <a:extLst>
              <a:ext uri="{FF2B5EF4-FFF2-40B4-BE49-F238E27FC236}">
                <a16:creationId xmlns:a16="http://schemas.microsoft.com/office/drawing/2014/main" id="{ADD3B45D-32F8-3820-CC0D-A03CFE575071}"/>
              </a:ext>
            </a:extLst>
          </p:cNvPr>
          <p:cNvSpPr txBox="1"/>
          <p:nvPr/>
        </p:nvSpPr>
        <p:spPr>
          <a:xfrm>
            <a:off x="539440" y="2048684"/>
            <a:ext cx="5913315" cy="3903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
        <p:nvSpPr>
          <p:cNvPr id="11" name="Rectangle 10">
            <a:extLst>
              <a:ext uri="{FF2B5EF4-FFF2-40B4-BE49-F238E27FC236}">
                <a16:creationId xmlns:a16="http://schemas.microsoft.com/office/drawing/2014/main" id="{F0AD06F9-C886-2240-4101-E9E47E8594C0}"/>
              </a:ext>
            </a:extLst>
          </p:cNvPr>
          <p:cNvSpPr/>
          <p:nvPr/>
        </p:nvSpPr>
        <p:spPr>
          <a:xfrm>
            <a:off x="5973778" y="5161727"/>
            <a:ext cx="1341112" cy="10835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Tree>
    <p:extLst>
      <p:ext uri="{BB962C8B-B14F-4D97-AF65-F5344CB8AC3E}">
        <p14:creationId xmlns:p14="http://schemas.microsoft.com/office/powerpoint/2010/main" val="115595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3" name="Right Brace 2">
            <a:extLst>
              <a:ext uri="{FF2B5EF4-FFF2-40B4-BE49-F238E27FC236}">
                <a16:creationId xmlns:a16="http://schemas.microsoft.com/office/drawing/2014/main" id="{CE23AEE9-2C60-B241-82F7-A81F3303B9F9}"/>
              </a:ext>
            </a:extLst>
          </p:cNvPr>
          <p:cNvSpPr/>
          <p:nvPr/>
        </p:nvSpPr>
        <p:spPr>
          <a:xfrm>
            <a:off x="6489700" y="2349500"/>
            <a:ext cx="1587500" cy="3759200"/>
          </a:xfrm>
          <a:prstGeom prst="rightBrace">
            <a:avLst>
              <a:gd name="adj1" fmla="val 33933"/>
              <a:gd name="adj2" fmla="val 50000"/>
            </a:avLst>
          </a:prstGeom>
          <a:noFill/>
          <a:ln w="76200" cap="flat">
            <a:solidFill>
              <a:schemeClr val="accent5">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defTabSz="457200" latinLnBrk="1" hangingPunct="0"/>
            <a:endParaRPr lang="en-US" sz="900">
              <a:solidFill>
                <a:srgbClr val="000000"/>
              </a:solidFill>
            </a:endParaRPr>
          </a:p>
        </p:txBody>
      </p:sp>
      <p:sp>
        <p:nvSpPr>
          <p:cNvPr id="14" name="To achieve graphical “excellence” according to Tufte:…">
            <a:extLst>
              <a:ext uri="{FF2B5EF4-FFF2-40B4-BE49-F238E27FC236}">
                <a16:creationId xmlns:a16="http://schemas.microsoft.com/office/drawing/2014/main" id="{A3EF26BD-25C5-704E-B9AD-1308BA329E6E}"/>
              </a:ext>
            </a:extLst>
          </p:cNvPr>
          <p:cNvSpPr txBox="1"/>
          <p:nvPr/>
        </p:nvSpPr>
        <p:spPr>
          <a:xfrm>
            <a:off x="8165790" y="3429001"/>
            <a:ext cx="3892861" cy="15286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412750" hangingPunct="0">
              <a:spcBef>
                <a:spcPts val="1400"/>
              </a:spcBef>
              <a:defRPr sz="6400"/>
            </a:pPr>
            <a:r>
              <a:rPr lang="en-US" sz="3200" kern="0" dirty="0">
                <a:solidFill>
                  <a:srgbClr val="000000"/>
                </a:solidFill>
                <a:latin typeface="Gill Sans"/>
                <a:sym typeface="Gill Sans"/>
              </a:rPr>
              <a:t>No “Chart Junk” i.e. no elements that do not communicate data.</a:t>
            </a:r>
            <a:endParaRPr sz="3200" kern="0" dirty="0">
              <a:solidFill>
                <a:srgbClr val="000000"/>
              </a:solidFill>
              <a:latin typeface="Gill Sans"/>
              <a:sym typeface="Gill Sans"/>
            </a:endParaRPr>
          </a:p>
        </p:txBody>
      </p:sp>
      <p:sp>
        <p:nvSpPr>
          <p:cNvPr id="9" name="Title 1">
            <a:extLst>
              <a:ext uri="{FF2B5EF4-FFF2-40B4-BE49-F238E27FC236}">
                <a16:creationId xmlns:a16="http://schemas.microsoft.com/office/drawing/2014/main" id="{FE6B1106-6660-06EE-4C85-FC1D912FD969}"/>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1" name="To achieve graphical “excellence” according to Tufte:…">
            <a:extLst>
              <a:ext uri="{FF2B5EF4-FFF2-40B4-BE49-F238E27FC236}">
                <a16:creationId xmlns:a16="http://schemas.microsoft.com/office/drawing/2014/main" id="{66EB238F-7032-96A9-C3AA-6A32A5C779F3}"/>
              </a:ext>
            </a:extLst>
          </p:cNvPr>
          <p:cNvSpPr txBox="1"/>
          <p:nvPr/>
        </p:nvSpPr>
        <p:spPr>
          <a:xfrm>
            <a:off x="539440" y="2048684"/>
            <a:ext cx="5913315" cy="3903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Tree>
    <p:extLst>
      <p:ext uri="{BB962C8B-B14F-4D97-AF65-F5344CB8AC3E}">
        <p14:creationId xmlns:p14="http://schemas.microsoft.com/office/powerpoint/2010/main" val="207675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pic>
        <p:nvPicPr>
          <p:cNvPr id="4" name="Picture 3">
            <a:extLst>
              <a:ext uri="{FF2B5EF4-FFF2-40B4-BE49-F238E27FC236}">
                <a16:creationId xmlns:a16="http://schemas.microsoft.com/office/drawing/2014/main" id="{AE1A8598-E110-BD46-A997-FDB73135E3CA}"/>
              </a:ext>
            </a:extLst>
          </p:cNvPr>
          <p:cNvPicPr>
            <a:picLocks noChangeAspect="1"/>
          </p:cNvPicPr>
          <p:nvPr/>
        </p:nvPicPr>
        <p:blipFill rotWithShape="1">
          <a:blip r:embed="rId3">
            <a:extLst>
              <a:ext uri="{28A0092B-C50C-407E-A947-70E740481C1C}">
                <a14:useLocalDpi xmlns:a14="http://schemas.microsoft.com/office/drawing/2010/main" val="0"/>
              </a:ext>
            </a:extLst>
          </a:blip>
          <a:srcRect r="45254" b="8349"/>
          <a:stretch/>
        </p:blipFill>
        <p:spPr>
          <a:xfrm>
            <a:off x="438331" y="1799289"/>
            <a:ext cx="2812870" cy="2330744"/>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9B40CB9C-ABD6-6045-B55B-BE267AAC59A4}"/>
              </a:ext>
            </a:extLst>
          </p:cNvPr>
          <p:cNvPicPr>
            <a:picLocks noChangeAspect="1"/>
          </p:cNvPicPr>
          <p:nvPr/>
        </p:nvPicPr>
        <p:blipFill rotWithShape="1">
          <a:blip r:embed="rId4">
            <a:extLst>
              <a:ext uri="{28A0092B-C50C-407E-A947-70E740481C1C}">
                <a14:useLocalDpi xmlns:a14="http://schemas.microsoft.com/office/drawing/2010/main" val="0"/>
              </a:ext>
            </a:extLst>
          </a:blip>
          <a:srcRect r="47467"/>
          <a:stretch/>
        </p:blipFill>
        <p:spPr>
          <a:xfrm>
            <a:off x="237972" y="4130033"/>
            <a:ext cx="3213587" cy="2649528"/>
          </a:xfrm>
          <a:prstGeom prst="rect">
            <a:avLst/>
          </a:prstGeom>
        </p:spPr>
      </p:pic>
      <p:sp>
        <p:nvSpPr>
          <p:cNvPr id="8" name="Title 1">
            <a:extLst>
              <a:ext uri="{FF2B5EF4-FFF2-40B4-BE49-F238E27FC236}">
                <a16:creationId xmlns:a16="http://schemas.microsoft.com/office/drawing/2014/main" id="{028469FB-A682-08C1-BA43-14C3E7F33030}"/>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Open Question – Chart Junk</a:t>
            </a:r>
          </a:p>
        </p:txBody>
      </p:sp>
      <p:sp>
        <p:nvSpPr>
          <p:cNvPr id="2" name="TextBox 1">
            <a:extLst>
              <a:ext uri="{FF2B5EF4-FFF2-40B4-BE49-F238E27FC236}">
                <a16:creationId xmlns:a16="http://schemas.microsoft.com/office/drawing/2014/main" id="{524D3797-BCC1-6D66-992D-A87E6A413358}"/>
              </a:ext>
            </a:extLst>
          </p:cNvPr>
          <p:cNvSpPr txBox="1"/>
          <p:nvPr/>
        </p:nvSpPr>
        <p:spPr>
          <a:xfrm>
            <a:off x="7430604" y="6336059"/>
            <a:ext cx="4964516" cy="523220"/>
          </a:xfrm>
          <a:prstGeom prst="rect">
            <a:avLst/>
          </a:prstGeom>
          <a:noFill/>
        </p:spPr>
        <p:txBody>
          <a:bodyPr wrap="square" rtlCol="0">
            <a:spAutoFit/>
          </a:bodyPr>
          <a:lstStyle/>
          <a:p>
            <a:r>
              <a:rPr lang="en-US" sz="1400" b="0" i="1" dirty="0">
                <a:solidFill>
                  <a:srgbClr val="111111"/>
                </a:solidFill>
                <a:effectLst/>
                <a:latin typeface="Roboto" panose="02000000000000000000" pitchFamily="2" charset="0"/>
              </a:rPr>
              <a:t>Useful Junk? The effects of visual embellishment on comprehension and memorability of charts. </a:t>
            </a:r>
            <a:r>
              <a:rPr lang="en-US" sz="1400" b="0" i="0" dirty="0">
                <a:solidFill>
                  <a:srgbClr val="111111"/>
                </a:solidFill>
                <a:effectLst/>
                <a:latin typeface="Roboto" panose="02000000000000000000" pitchFamily="2" charset="0"/>
              </a:rPr>
              <a:t>Bateman et al. </a:t>
            </a:r>
          </a:p>
        </p:txBody>
      </p:sp>
    </p:spTree>
    <p:extLst>
      <p:ext uri="{BB962C8B-B14F-4D97-AF65-F5344CB8AC3E}">
        <p14:creationId xmlns:p14="http://schemas.microsoft.com/office/powerpoint/2010/main" val="1124662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pic>
        <p:nvPicPr>
          <p:cNvPr id="4" name="Picture 3">
            <a:extLst>
              <a:ext uri="{FF2B5EF4-FFF2-40B4-BE49-F238E27FC236}">
                <a16:creationId xmlns:a16="http://schemas.microsoft.com/office/drawing/2014/main" id="{AE1A8598-E110-BD46-A997-FDB73135E3CA}"/>
              </a:ext>
            </a:extLst>
          </p:cNvPr>
          <p:cNvPicPr>
            <a:picLocks noChangeAspect="1"/>
          </p:cNvPicPr>
          <p:nvPr/>
        </p:nvPicPr>
        <p:blipFill rotWithShape="1">
          <a:blip r:embed="rId3">
            <a:extLst>
              <a:ext uri="{28A0092B-C50C-407E-A947-70E740481C1C}">
                <a14:useLocalDpi xmlns:a14="http://schemas.microsoft.com/office/drawing/2010/main" val="0"/>
              </a:ext>
            </a:extLst>
          </a:blip>
          <a:srcRect r="45254" b="8349"/>
          <a:stretch/>
        </p:blipFill>
        <p:spPr>
          <a:xfrm>
            <a:off x="438331" y="1799289"/>
            <a:ext cx="2812870" cy="2330744"/>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9B40CB9C-ABD6-6045-B55B-BE267AAC59A4}"/>
              </a:ext>
            </a:extLst>
          </p:cNvPr>
          <p:cNvPicPr>
            <a:picLocks noChangeAspect="1"/>
          </p:cNvPicPr>
          <p:nvPr/>
        </p:nvPicPr>
        <p:blipFill rotWithShape="1">
          <a:blip r:embed="rId4">
            <a:extLst>
              <a:ext uri="{28A0092B-C50C-407E-A947-70E740481C1C}">
                <a14:useLocalDpi xmlns:a14="http://schemas.microsoft.com/office/drawing/2010/main" val="0"/>
              </a:ext>
            </a:extLst>
          </a:blip>
          <a:srcRect r="47467"/>
          <a:stretch/>
        </p:blipFill>
        <p:spPr>
          <a:xfrm>
            <a:off x="237972" y="4130033"/>
            <a:ext cx="3213587" cy="2649528"/>
          </a:xfrm>
          <a:prstGeom prst="rect">
            <a:avLst/>
          </a:prstGeom>
        </p:spPr>
      </p:pic>
      <p:pic>
        <p:nvPicPr>
          <p:cNvPr id="15" name="Picture 14">
            <a:extLst>
              <a:ext uri="{FF2B5EF4-FFF2-40B4-BE49-F238E27FC236}">
                <a16:creationId xmlns:a16="http://schemas.microsoft.com/office/drawing/2014/main" id="{A8064A2B-83BF-A84A-8C41-88FB8B8C749C}"/>
              </a:ext>
            </a:extLst>
          </p:cNvPr>
          <p:cNvPicPr>
            <a:picLocks noChangeAspect="1"/>
          </p:cNvPicPr>
          <p:nvPr/>
        </p:nvPicPr>
        <p:blipFill rotWithShape="1">
          <a:blip r:embed="rId3">
            <a:extLst>
              <a:ext uri="{28A0092B-C50C-407E-A947-70E740481C1C}">
                <a14:useLocalDpi xmlns:a14="http://schemas.microsoft.com/office/drawing/2010/main" val="0"/>
              </a:ext>
            </a:extLst>
          </a:blip>
          <a:srcRect l="54694" b="8349"/>
          <a:stretch/>
        </p:blipFill>
        <p:spPr>
          <a:xfrm>
            <a:off x="4131522" y="1877729"/>
            <a:ext cx="2327849" cy="2330744"/>
          </a:xfrm>
          <a:prstGeom prst="rect">
            <a:avLst/>
          </a:prstGeom>
        </p:spPr>
      </p:pic>
      <p:pic>
        <p:nvPicPr>
          <p:cNvPr id="16" name="Picture 15" descr="A picture containing application&#10;&#10;Description automatically generated">
            <a:extLst>
              <a:ext uri="{FF2B5EF4-FFF2-40B4-BE49-F238E27FC236}">
                <a16:creationId xmlns:a16="http://schemas.microsoft.com/office/drawing/2014/main" id="{13A45DB7-9508-D440-B0BB-55424C772C74}"/>
              </a:ext>
            </a:extLst>
          </p:cNvPr>
          <p:cNvPicPr>
            <a:picLocks noChangeAspect="1"/>
          </p:cNvPicPr>
          <p:nvPr/>
        </p:nvPicPr>
        <p:blipFill rotWithShape="1">
          <a:blip r:embed="rId4">
            <a:extLst>
              <a:ext uri="{28A0092B-C50C-407E-A947-70E740481C1C}">
                <a14:useLocalDpi xmlns:a14="http://schemas.microsoft.com/office/drawing/2010/main" val="0"/>
              </a:ext>
            </a:extLst>
          </a:blip>
          <a:srcRect l="52074"/>
          <a:stretch/>
        </p:blipFill>
        <p:spPr>
          <a:xfrm>
            <a:off x="3829564" y="4208473"/>
            <a:ext cx="2931765" cy="2649528"/>
          </a:xfrm>
          <a:prstGeom prst="rect">
            <a:avLst/>
          </a:prstGeom>
        </p:spPr>
      </p:pic>
      <p:sp>
        <p:nvSpPr>
          <p:cNvPr id="2" name="Right Arrow 1">
            <a:extLst>
              <a:ext uri="{FF2B5EF4-FFF2-40B4-BE49-F238E27FC236}">
                <a16:creationId xmlns:a16="http://schemas.microsoft.com/office/drawing/2014/main" id="{7E6E8B2E-2521-8448-A7EE-011CD1EC7C4A}"/>
              </a:ext>
            </a:extLst>
          </p:cNvPr>
          <p:cNvSpPr/>
          <p:nvPr/>
        </p:nvSpPr>
        <p:spPr>
          <a:xfrm>
            <a:off x="3251200" y="2587226"/>
            <a:ext cx="876300" cy="713284"/>
          </a:xfrm>
          <a:prstGeom prst="right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0" name="Right Arrow 9">
            <a:extLst>
              <a:ext uri="{FF2B5EF4-FFF2-40B4-BE49-F238E27FC236}">
                <a16:creationId xmlns:a16="http://schemas.microsoft.com/office/drawing/2014/main" id="{4EFA7B20-5EF5-6A4A-A9D2-E9F261BB6CB1}"/>
              </a:ext>
            </a:extLst>
          </p:cNvPr>
          <p:cNvSpPr/>
          <p:nvPr/>
        </p:nvSpPr>
        <p:spPr>
          <a:xfrm>
            <a:off x="3251200" y="5074849"/>
            <a:ext cx="876300" cy="713284"/>
          </a:xfrm>
          <a:prstGeom prst="right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2" name="Title 1">
            <a:extLst>
              <a:ext uri="{FF2B5EF4-FFF2-40B4-BE49-F238E27FC236}">
                <a16:creationId xmlns:a16="http://schemas.microsoft.com/office/drawing/2014/main" id="{2E896991-525D-FA5D-049E-E40D99AC2D73}"/>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Open Question – Chart Junk</a:t>
            </a:r>
          </a:p>
        </p:txBody>
      </p:sp>
      <p:sp>
        <p:nvSpPr>
          <p:cNvPr id="3" name="TextBox 2">
            <a:extLst>
              <a:ext uri="{FF2B5EF4-FFF2-40B4-BE49-F238E27FC236}">
                <a16:creationId xmlns:a16="http://schemas.microsoft.com/office/drawing/2014/main" id="{4BBC145C-1135-6A7D-826C-3727DDE10B98}"/>
              </a:ext>
            </a:extLst>
          </p:cNvPr>
          <p:cNvSpPr txBox="1"/>
          <p:nvPr/>
        </p:nvSpPr>
        <p:spPr>
          <a:xfrm>
            <a:off x="7430604" y="6336059"/>
            <a:ext cx="4964516" cy="523220"/>
          </a:xfrm>
          <a:prstGeom prst="rect">
            <a:avLst/>
          </a:prstGeom>
          <a:noFill/>
        </p:spPr>
        <p:txBody>
          <a:bodyPr wrap="square" rtlCol="0">
            <a:spAutoFit/>
          </a:bodyPr>
          <a:lstStyle/>
          <a:p>
            <a:r>
              <a:rPr lang="en-US" sz="1400" b="0" i="1" dirty="0">
                <a:solidFill>
                  <a:srgbClr val="111111"/>
                </a:solidFill>
                <a:effectLst/>
                <a:latin typeface="Roboto" panose="02000000000000000000" pitchFamily="2" charset="0"/>
              </a:rPr>
              <a:t>Useful Junk? The effects of visual embellishment on comprehension and memorability of charts. </a:t>
            </a:r>
            <a:r>
              <a:rPr lang="en-US" sz="1400" b="0" i="0" dirty="0">
                <a:solidFill>
                  <a:srgbClr val="111111"/>
                </a:solidFill>
                <a:effectLst/>
                <a:latin typeface="Roboto" panose="02000000000000000000" pitchFamily="2" charset="0"/>
              </a:rPr>
              <a:t>Bateman et al. </a:t>
            </a:r>
          </a:p>
        </p:txBody>
      </p:sp>
    </p:spTree>
    <p:extLst>
      <p:ext uri="{BB962C8B-B14F-4D97-AF65-F5344CB8AC3E}">
        <p14:creationId xmlns:p14="http://schemas.microsoft.com/office/powerpoint/2010/main" val="179130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pic>
        <p:nvPicPr>
          <p:cNvPr id="4" name="Picture 3">
            <a:extLst>
              <a:ext uri="{FF2B5EF4-FFF2-40B4-BE49-F238E27FC236}">
                <a16:creationId xmlns:a16="http://schemas.microsoft.com/office/drawing/2014/main" id="{AE1A8598-E110-BD46-A997-FDB73135E3CA}"/>
              </a:ext>
            </a:extLst>
          </p:cNvPr>
          <p:cNvPicPr>
            <a:picLocks noChangeAspect="1"/>
          </p:cNvPicPr>
          <p:nvPr/>
        </p:nvPicPr>
        <p:blipFill rotWithShape="1">
          <a:blip r:embed="rId3">
            <a:extLst>
              <a:ext uri="{28A0092B-C50C-407E-A947-70E740481C1C}">
                <a14:useLocalDpi xmlns:a14="http://schemas.microsoft.com/office/drawing/2010/main" val="0"/>
              </a:ext>
            </a:extLst>
          </a:blip>
          <a:srcRect r="45254" b="8349"/>
          <a:stretch/>
        </p:blipFill>
        <p:spPr>
          <a:xfrm>
            <a:off x="438331" y="1799289"/>
            <a:ext cx="2812870" cy="2330744"/>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9B40CB9C-ABD6-6045-B55B-BE267AAC59A4}"/>
              </a:ext>
            </a:extLst>
          </p:cNvPr>
          <p:cNvPicPr>
            <a:picLocks noChangeAspect="1"/>
          </p:cNvPicPr>
          <p:nvPr/>
        </p:nvPicPr>
        <p:blipFill rotWithShape="1">
          <a:blip r:embed="rId4">
            <a:extLst>
              <a:ext uri="{28A0092B-C50C-407E-A947-70E740481C1C}">
                <a14:useLocalDpi xmlns:a14="http://schemas.microsoft.com/office/drawing/2010/main" val="0"/>
              </a:ext>
            </a:extLst>
          </a:blip>
          <a:srcRect r="47467"/>
          <a:stretch/>
        </p:blipFill>
        <p:spPr>
          <a:xfrm>
            <a:off x="237972" y="4130033"/>
            <a:ext cx="3213587" cy="2649528"/>
          </a:xfrm>
          <a:prstGeom prst="rect">
            <a:avLst/>
          </a:prstGeom>
        </p:spPr>
      </p:pic>
      <p:pic>
        <p:nvPicPr>
          <p:cNvPr id="15" name="Picture 14">
            <a:extLst>
              <a:ext uri="{FF2B5EF4-FFF2-40B4-BE49-F238E27FC236}">
                <a16:creationId xmlns:a16="http://schemas.microsoft.com/office/drawing/2014/main" id="{A8064A2B-83BF-A84A-8C41-88FB8B8C749C}"/>
              </a:ext>
            </a:extLst>
          </p:cNvPr>
          <p:cNvPicPr>
            <a:picLocks noChangeAspect="1"/>
          </p:cNvPicPr>
          <p:nvPr/>
        </p:nvPicPr>
        <p:blipFill rotWithShape="1">
          <a:blip r:embed="rId3">
            <a:extLst>
              <a:ext uri="{28A0092B-C50C-407E-A947-70E740481C1C}">
                <a14:useLocalDpi xmlns:a14="http://schemas.microsoft.com/office/drawing/2010/main" val="0"/>
              </a:ext>
            </a:extLst>
          </a:blip>
          <a:srcRect l="54694" b="8349"/>
          <a:stretch/>
        </p:blipFill>
        <p:spPr>
          <a:xfrm>
            <a:off x="4131522" y="1877729"/>
            <a:ext cx="2327849" cy="2330744"/>
          </a:xfrm>
          <a:prstGeom prst="rect">
            <a:avLst/>
          </a:prstGeom>
        </p:spPr>
      </p:pic>
      <p:pic>
        <p:nvPicPr>
          <p:cNvPr id="16" name="Picture 15" descr="A picture containing application&#10;&#10;Description automatically generated">
            <a:extLst>
              <a:ext uri="{FF2B5EF4-FFF2-40B4-BE49-F238E27FC236}">
                <a16:creationId xmlns:a16="http://schemas.microsoft.com/office/drawing/2014/main" id="{13A45DB7-9508-D440-B0BB-55424C772C74}"/>
              </a:ext>
            </a:extLst>
          </p:cNvPr>
          <p:cNvPicPr>
            <a:picLocks noChangeAspect="1"/>
          </p:cNvPicPr>
          <p:nvPr/>
        </p:nvPicPr>
        <p:blipFill rotWithShape="1">
          <a:blip r:embed="rId4">
            <a:extLst>
              <a:ext uri="{28A0092B-C50C-407E-A947-70E740481C1C}">
                <a14:useLocalDpi xmlns:a14="http://schemas.microsoft.com/office/drawing/2010/main" val="0"/>
              </a:ext>
            </a:extLst>
          </a:blip>
          <a:srcRect l="52074"/>
          <a:stretch/>
        </p:blipFill>
        <p:spPr>
          <a:xfrm>
            <a:off x="3829564" y="4208473"/>
            <a:ext cx="2931765" cy="2649528"/>
          </a:xfrm>
          <a:prstGeom prst="rect">
            <a:avLst/>
          </a:prstGeom>
        </p:spPr>
      </p:pic>
      <p:sp>
        <p:nvSpPr>
          <p:cNvPr id="2" name="Right Arrow 1">
            <a:extLst>
              <a:ext uri="{FF2B5EF4-FFF2-40B4-BE49-F238E27FC236}">
                <a16:creationId xmlns:a16="http://schemas.microsoft.com/office/drawing/2014/main" id="{7E6E8B2E-2521-8448-A7EE-011CD1EC7C4A}"/>
              </a:ext>
            </a:extLst>
          </p:cNvPr>
          <p:cNvSpPr/>
          <p:nvPr/>
        </p:nvSpPr>
        <p:spPr>
          <a:xfrm>
            <a:off x="3251200" y="2587226"/>
            <a:ext cx="876300" cy="713284"/>
          </a:xfrm>
          <a:prstGeom prst="right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0" name="Right Arrow 9">
            <a:extLst>
              <a:ext uri="{FF2B5EF4-FFF2-40B4-BE49-F238E27FC236}">
                <a16:creationId xmlns:a16="http://schemas.microsoft.com/office/drawing/2014/main" id="{4EFA7B20-5EF5-6A4A-A9D2-E9F261BB6CB1}"/>
              </a:ext>
            </a:extLst>
          </p:cNvPr>
          <p:cNvSpPr/>
          <p:nvPr/>
        </p:nvSpPr>
        <p:spPr>
          <a:xfrm>
            <a:off x="3251200" y="5074849"/>
            <a:ext cx="876300" cy="713284"/>
          </a:xfrm>
          <a:prstGeom prst="right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2" name="To achieve graphical “excellence” according to Tufte:…">
            <a:extLst>
              <a:ext uri="{FF2B5EF4-FFF2-40B4-BE49-F238E27FC236}">
                <a16:creationId xmlns:a16="http://schemas.microsoft.com/office/drawing/2014/main" id="{B533DE7B-54AE-F04B-820D-682100097A87}"/>
              </a:ext>
            </a:extLst>
          </p:cNvPr>
          <p:cNvSpPr txBox="1"/>
          <p:nvPr/>
        </p:nvSpPr>
        <p:spPr>
          <a:xfrm>
            <a:off x="6728444" y="1877729"/>
            <a:ext cx="5025225" cy="41036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spAutoFit/>
          </a:bodyPr>
          <a:lstStyle/>
          <a:p>
            <a:pPr defTabSz="412750" hangingPunct="0">
              <a:spcBef>
                <a:spcPts val="1400"/>
              </a:spcBef>
              <a:defRPr sz="6400"/>
            </a:pPr>
            <a:r>
              <a:rPr lang="en-US" sz="3200" b="1" kern="0" dirty="0">
                <a:solidFill>
                  <a:srgbClr val="000000"/>
                </a:solidFill>
                <a:sym typeface="Gill Sans"/>
              </a:rPr>
              <a:t>Debate Amongst Contemporary  Researchers</a:t>
            </a:r>
            <a:endParaRPr lang="en-US" sz="3200" b="1" dirty="0"/>
          </a:p>
          <a:p>
            <a:pPr>
              <a:spcBef>
                <a:spcPts val="1400"/>
              </a:spcBef>
              <a:defRPr sz="6400"/>
            </a:pPr>
            <a:r>
              <a:rPr lang="en-US" sz="3200" b="1" dirty="0">
                <a:solidFill>
                  <a:srgbClr val="00B050"/>
                </a:solidFill>
              </a:rPr>
              <a:t>+</a:t>
            </a:r>
            <a:r>
              <a:rPr lang="en-US" sz="3200" b="1" dirty="0"/>
              <a:t> </a:t>
            </a:r>
            <a:r>
              <a:rPr lang="en-US" sz="2800" dirty="0"/>
              <a:t>Cart junk has been shown to persuade, help with memorability, engage users</a:t>
            </a:r>
          </a:p>
          <a:p>
            <a:pPr>
              <a:spcBef>
                <a:spcPts val="1400"/>
              </a:spcBef>
              <a:defRPr sz="6400"/>
            </a:pPr>
            <a:r>
              <a:rPr lang="en-US" sz="3200" b="1" dirty="0">
                <a:solidFill>
                  <a:srgbClr val="FF0000"/>
                </a:solidFill>
              </a:rPr>
              <a:t>-</a:t>
            </a:r>
            <a:r>
              <a:rPr lang="en-US" sz="3200" b="1" dirty="0"/>
              <a:t> </a:t>
            </a:r>
            <a:r>
              <a:rPr lang="en-US" sz="2800" dirty="0"/>
              <a:t>Chart junk has been shown to cause bias, reduce data-ink ratio, clutter, degrade user trust</a:t>
            </a:r>
            <a:endParaRPr lang="en-US" sz="3000" b="1" kern="0" dirty="0">
              <a:solidFill>
                <a:srgbClr val="000000"/>
              </a:solidFill>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Open Question – Chart Junk</a:t>
            </a:r>
          </a:p>
        </p:txBody>
      </p:sp>
      <p:sp>
        <p:nvSpPr>
          <p:cNvPr id="3" name="TextBox 2">
            <a:extLst>
              <a:ext uri="{FF2B5EF4-FFF2-40B4-BE49-F238E27FC236}">
                <a16:creationId xmlns:a16="http://schemas.microsoft.com/office/drawing/2014/main" id="{68159BE2-970C-878A-7229-EB80689555CC}"/>
              </a:ext>
            </a:extLst>
          </p:cNvPr>
          <p:cNvSpPr txBox="1"/>
          <p:nvPr/>
        </p:nvSpPr>
        <p:spPr>
          <a:xfrm>
            <a:off x="7430604" y="6336059"/>
            <a:ext cx="4964516" cy="523220"/>
          </a:xfrm>
          <a:prstGeom prst="rect">
            <a:avLst/>
          </a:prstGeom>
          <a:noFill/>
        </p:spPr>
        <p:txBody>
          <a:bodyPr wrap="square" rtlCol="0">
            <a:spAutoFit/>
          </a:bodyPr>
          <a:lstStyle/>
          <a:p>
            <a:r>
              <a:rPr lang="en-US" sz="1400" b="0" i="1" dirty="0">
                <a:solidFill>
                  <a:srgbClr val="111111"/>
                </a:solidFill>
                <a:effectLst/>
                <a:latin typeface="Roboto" panose="02000000000000000000" pitchFamily="2" charset="0"/>
              </a:rPr>
              <a:t>Useful Junk? The effects of visual embellishment on comprehension and memorability of charts. </a:t>
            </a:r>
            <a:r>
              <a:rPr lang="en-US" sz="1400" b="0" i="0" dirty="0">
                <a:solidFill>
                  <a:srgbClr val="111111"/>
                </a:solidFill>
                <a:effectLst/>
                <a:latin typeface="Roboto" panose="02000000000000000000" pitchFamily="2" charset="0"/>
              </a:rPr>
              <a:t>Bateman et al. </a:t>
            </a:r>
          </a:p>
        </p:txBody>
      </p:sp>
    </p:spTree>
    <p:extLst>
      <p:ext uri="{BB962C8B-B14F-4D97-AF65-F5344CB8AC3E}">
        <p14:creationId xmlns:p14="http://schemas.microsoft.com/office/powerpoint/2010/main" val="735520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sp>
        <p:nvSpPr>
          <p:cNvPr id="4" name="To achieve graphical “excellence” according to Tufte:…">
            <a:extLst>
              <a:ext uri="{FF2B5EF4-FFF2-40B4-BE49-F238E27FC236}">
                <a16:creationId xmlns:a16="http://schemas.microsoft.com/office/drawing/2014/main" id="{1970ED04-7932-8467-B520-2B60B241DD47}"/>
              </a:ext>
            </a:extLst>
          </p:cNvPr>
          <p:cNvSpPr txBox="1"/>
          <p:nvPr/>
        </p:nvSpPr>
        <p:spPr>
          <a:xfrm>
            <a:off x="854875" y="2161751"/>
            <a:ext cx="5025225"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spAutoFit/>
          </a:bodyPr>
          <a:lstStyle/>
          <a:p>
            <a:pPr defTabSz="412750" hangingPunct="0">
              <a:spcBef>
                <a:spcPts val="1400"/>
              </a:spcBef>
              <a:defRPr sz="6400"/>
            </a:pPr>
            <a:r>
              <a:rPr lang="en-US" sz="2800" i="1" kern="0" dirty="0">
                <a:solidFill>
                  <a:srgbClr val="000000"/>
                </a:solidFill>
                <a:sym typeface="Gill Sans"/>
              </a:rPr>
              <a:t>Visualizations that combine narratives with interactive graphics.  </a:t>
            </a:r>
            <a:endParaRPr lang="en-US" sz="3000" i="1" kern="0" dirty="0">
              <a:solidFill>
                <a:srgbClr val="000000"/>
              </a:solidFill>
              <a:sym typeface="Gill Sans"/>
            </a:endParaRPr>
          </a:p>
        </p:txBody>
      </p:sp>
      <p:pic>
        <p:nvPicPr>
          <p:cNvPr id="1026" name="Picture 2">
            <a:extLst>
              <a:ext uri="{FF2B5EF4-FFF2-40B4-BE49-F238E27FC236}">
                <a16:creationId xmlns:a16="http://schemas.microsoft.com/office/drawing/2014/main" id="{74D496C7-2266-9166-B744-1A254617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156" y="1950959"/>
            <a:ext cx="5555986" cy="44358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0091D1-E944-62E3-43B0-000AA5DF1DA6}"/>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1356846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sp>
        <p:nvSpPr>
          <p:cNvPr id="4" name="To achieve graphical “excellence” according to Tufte:…">
            <a:extLst>
              <a:ext uri="{FF2B5EF4-FFF2-40B4-BE49-F238E27FC236}">
                <a16:creationId xmlns:a16="http://schemas.microsoft.com/office/drawing/2014/main" id="{1970ED04-7932-8467-B520-2B60B241DD47}"/>
              </a:ext>
            </a:extLst>
          </p:cNvPr>
          <p:cNvSpPr txBox="1"/>
          <p:nvPr/>
        </p:nvSpPr>
        <p:spPr>
          <a:xfrm>
            <a:off x="854875" y="2161751"/>
            <a:ext cx="5025225"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spAutoFit/>
          </a:bodyPr>
          <a:lstStyle/>
          <a:p>
            <a:pPr defTabSz="412750" hangingPunct="0">
              <a:spcBef>
                <a:spcPts val="1400"/>
              </a:spcBef>
              <a:defRPr sz="6400"/>
            </a:pPr>
            <a:r>
              <a:rPr lang="en-US" sz="2800" i="1" kern="0" dirty="0">
                <a:solidFill>
                  <a:srgbClr val="000000"/>
                </a:solidFill>
                <a:sym typeface="Gill Sans"/>
              </a:rPr>
              <a:t>Visualizations that combine narratives with interactive graphics.  </a:t>
            </a:r>
            <a:endParaRPr lang="en-US" sz="3000" i="1" kern="0" dirty="0">
              <a:solidFill>
                <a:srgbClr val="000000"/>
              </a:solidFill>
              <a:sym typeface="Gill Sans"/>
            </a:endParaRPr>
          </a:p>
        </p:txBody>
      </p:sp>
      <p:pic>
        <p:nvPicPr>
          <p:cNvPr id="2050" name="Picture 2" descr="Budget Forecasts, Compared With Reality - NYTimes.com">
            <a:extLst>
              <a:ext uri="{FF2B5EF4-FFF2-40B4-BE49-F238E27FC236}">
                <a16:creationId xmlns:a16="http://schemas.microsoft.com/office/drawing/2014/main" id="{0586991A-C796-773C-6C33-2C30D5C2E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426" y="1384723"/>
            <a:ext cx="5200236" cy="5393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D464A0-7DB5-FA24-9257-8530EC7FDC62}"/>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287960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sp>
        <p:nvSpPr>
          <p:cNvPr id="4" name="To achieve graphical “excellence” according to Tufte:…">
            <a:extLst>
              <a:ext uri="{FF2B5EF4-FFF2-40B4-BE49-F238E27FC236}">
                <a16:creationId xmlns:a16="http://schemas.microsoft.com/office/drawing/2014/main" id="{1970ED04-7932-8467-B520-2B60B241DD47}"/>
              </a:ext>
            </a:extLst>
          </p:cNvPr>
          <p:cNvSpPr txBox="1"/>
          <p:nvPr/>
        </p:nvSpPr>
        <p:spPr>
          <a:xfrm>
            <a:off x="854875" y="2161751"/>
            <a:ext cx="5025225"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spAutoFit/>
          </a:bodyPr>
          <a:lstStyle/>
          <a:p>
            <a:pPr defTabSz="412750" hangingPunct="0">
              <a:spcBef>
                <a:spcPts val="1400"/>
              </a:spcBef>
              <a:defRPr sz="6400"/>
            </a:pPr>
            <a:r>
              <a:rPr lang="en-US" sz="2800" i="1" kern="0" dirty="0">
                <a:solidFill>
                  <a:srgbClr val="000000"/>
                </a:solidFill>
                <a:sym typeface="Gill Sans"/>
              </a:rPr>
              <a:t>Visualizations that combine narratives with interactive graphics.  </a:t>
            </a:r>
            <a:endParaRPr lang="en-US" sz="3000" i="1" kern="0" dirty="0">
              <a:solidFill>
                <a:srgbClr val="000000"/>
              </a:solidFill>
              <a:sym typeface="Gill Sans"/>
            </a:endParaRPr>
          </a:p>
        </p:txBody>
      </p:sp>
      <p:pic>
        <p:nvPicPr>
          <p:cNvPr id="3074" name="Picture 2" descr="Narrative Visualization: Telling Stories with Data">
            <a:extLst>
              <a:ext uri="{FF2B5EF4-FFF2-40B4-BE49-F238E27FC236}">
                <a16:creationId xmlns:a16="http://schemas.microsoft.com/office/drawing/2014/main" id="{70C35DFB-16B9-71F8-AC7D-2FFD8994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682" y="1844813"/>
            <a:ext cx="6121400" cy="4546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BB6060-07DC-114F-DA5A-CBEA2D16D6C0}"/>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177475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pic>
        <p:nvPicPr>
          <p:cNvPr id="3" name="Picture 2" descr="Graphical user interface, diagram&#10;&#10;Description automatically generated">
            <a:extLst>
              <a:ext uri="{FF2B5EF4-FFF2-40B4-BE49-F238E27FC236}">
                <a16:creationId xmlns:a16="http://schemas.microsoft.com/office/drawing/2014/main" id="{9A39EEBF-0E5F-ABDD-F197-1C782C474ABF}"/>
              </a:ext>
            </a:extLst>
          </p:cNvPr>
          <p:cNvPicPr>
            <a:picLocks noChangeAspect="1"/>
          </p:cNvPicPr>
          <p:nvPr/>
        </p:nvPicPr>
        <p:blipFill>
          <a:blip r:embed="rId3"/>
          <a:stretch>
            <a:fillRect/>
          </a:stretch>
        </p:blipFill>
        <p:spPr>
          <a:xfrm>
            <a:off x="838200" y="2468488"/>
            <a:ext cx="4813300" cy="2235200"/>
          </a:xfrm>
          <a:prstGeom prst="rect">
            <a:avLst/>
          </a:prstGeom>
        </p:spPr>
      </p:pic>
      <p:sp>
        <p:nvSpPr>
          <p:cNvPr id="2" name="TextBox 1">
            <a:extLst>
              <a:ext uri="{FF2B5EF4-FFF2-40B4-BE49-F238E27FC236}">
                <a16:creationId xmlns:a16="http://schemas.microsoft.com/office/drawing/2014/main" id="{713B9D46-1F3D-90C9-1555-DC7DC1A9F010}"/>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2376799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pic>
        <p:nvPicPr>
          <p:cNvPr id="3" name="Picture 2" descr="Graphical user interface, diagram&#10;&#10;Description automatically generated">
            <a:extLst>
              <a:ext uri="{FF2B5EF4-FFF2-40B4-BE49-F238E27FC236}">
                <a16:creationId xmlns:a16="http://schemas.microsoft.com/office/drawing/2014/main" id="{9A39EEBF-0E5F-ABDD-F197-1C782C474ABF}"/>
              </a:ext>
            </a:extLst>
          </p:cNvPr>
          <p:cNvPicPr>
            <a:picLocks noChangeAspect="1"/>
          </p:cNvPicPr>
          <p:nvPr/>
        </p:nvPicPr>
        <p:blipFill>
          <a:blip r:embed="rId3"/>
          <a:stretch>
            <a:fillRect/>
          </a:stretch>
        </p:blipFill>
        <p:spPr>
          <a:xfrm>
            <a:off x="838200" y="2468488"/>
            <a:ext cx="4813300" cy="2235200"/>
          </a:xfrm>
          <a:prstGeom prst="rect">
            <a:avLst/>
          </a:prstGeom>
        </p:spPr>
      </p:pic>
      <p:pic>
        <p:nvPicPr>
          <p:cNvPr id="2" name="Picture 2">
            <a:extLst>
              <a:ext uri="{FF2B5EF4-FFF2-40B4-BE49-F238E27FC236}">
                <a16:creationId xmlns:a16="http://schemas.microsoft.com/office/drawing/2014/main" id="{B9F98E35-5695-A31D-DC77-A2906D02D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814" y="2003134"/>
            <a:ext cx="5555986" cy="4435899"/>
          </a:xfrm>
          <a:prstGeom prst="rect">
            <a:avLst/>
          </a:prstGeom>
          <a:noFill/>
          <a:extLst>
            <a:ext uri="{909E8E84-426E-40DD-AFC4-6F175D3DCCD1}">
              <a14:hiddenFill xmlns:a14="http://schemas.microsoft.com/office/drawing/2010/main">
                <a:solidFill>
                  <a:srgbClr val="FFFFFF"/>
                </a:solidFill>
              </a14:hiddenFill>
            </a:ext>
          </a:extLst>
        </p:spPr>
      </p:pic>
      <p:sp>
        <p:nvSpPr>
          <p:cNvPr id="4" name="Frame 3">
            <a:extLst>
              <a:ext uri="{FF2B5EF4-FFF2-40B4-BE49-F238E27FC236}">
                <a16:creationId xmlns:a16="http://schemas.microsoft.com/office/drawing/2014/main" id="{DCE18C23-B085-CB12-0C62-7CB423741B38}"/>
              </a:ext>
            </a:extLst>
          </p:cNvPr>
          <p:cNvSpPr/>
          <p:nvPr/>
        </p:nvSpPr>
        <p:spPr>
          <a:xfrm>
            <a:off x="4386470" y="2574506"/>
            <a:ext cx="1188720" cy="1097280"/>
          </a:xfrm>
          <a:prstGeom prst="frame">
            <a:avLst>
              <a:gd name="adj1" fmla="val 53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1EEEE502-98DF-BA4F-CCCB-266503DC7727}"/>
              </a:ext>
            </a:extLst>
          </p:cNvPr>
          <p:cNvSpPr/>
          <p:nvPr/>
        </p:nvSpPr>
        <p:spPr>
          <a:xfrm>
            <a:off x="1013791" y="3560518"/>
            <a:ext cx="1188720" cy="1097280"/>
          </a:xfrm>
          <a:prstGeom prst="frame">
            <a:avLst>
              <a:gd name="adj1" fmla="val 53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F8166D0-59E5-98FA-7D91-4BE39F4BF24E}"/>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265853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a:t>
            </a:r>
          </a:p>
        </p:txBody>
      </p:sp>
    </p:spTree>
    <p:extLst>
      <p:ext uri="{BB962C8B-B14F-4D97-AF65-F5344CB8AC3E}">
        <p14:creationId xmlns:p14="http://schemas.microsoft.com/office/powerpoint/2010/main" val="29327076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pic>
        <p:nvPicPr>
          <p:cNvPr id="3" name="Picture 2" descr="Graphical user interface, diagram&#10;&#10;Description automatically generated">
            <a:extLst>
              <a:ext uri="{FF2B5EF4-FFF2-40B4-BE49-F238E27FC236}">
                <a16:creationId xmlns:a16="http://schemas.microsoft.com/office/drawing/2014/main" id="{9A39EEBF-0E5F-ABDD-F197-1C782C474ABF}"/>
              </a:ext>
            </a:extLst>
          </p:cNvPr>
          <p:cNvPicPr>
            <a:picLocks noChangeAspect="1"/>
          </p:cNvPicPr>
          <p:nvPr/>
        </p:nvPicPr>
        <p:blipFill>
          <a:blip r:embed="rId3"/>
          <a:stretch>
            <a:fillRect/>
          </a:stretch>
        </p:blipFill>
        <p:spPr>
          <a:xfrm>
            <a:off x="838200" y="2468488"/>
            <a:ext cx="4813300" cy="2235200"/>
          </a:xfrm>
          <a:prstGeom prst="rect">
            <a:avLst/>
          </a:prstGeom>
        </p:spPr>
      </p:pic>
      <p:sp>
        <p:nvSpPr>
          <p:cNvPr id="4" name="Frame 3">
            <a:extLst>
              <a:ext uri="{FF2B5EF4-FFF2-40B4-BE49-F238E27FC236}">
                <a16:creationId xmlns:a16="http://schemas.microsoft.com/office/drawing/2014/main" id="{DCE18C23-B085-CB12-0C62-7CB423741B38}"/>
              </a:ext>
            </a:extLst>
          </p:cNvPr>
          <p:cNvSpPr/>
          <p:nvPr/>
        </p:nvSpPr>
        <p:spPr>
          <a:xfrm>
            <a:off x="3244850" y="2542751"/>
            <a:ext cx="1188720" cy="1097280"/>
          </a:xfrm>
          <a:prstGeom prst="frame">
            <a:avLst>
              <a:gd name="adj1" fmla="val 53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1EEEE502-98DF-BA4F-CCCB-266503DC7727}"/>
              </a:ext>
            </a:extLst>
          </p:cNvPr>
          <p:cNvSpPr/>
          <p:nvPr/>
        </p:nvSpPr>
        <p:spPr>
          <a:xfrm>
            <a:off x="3244850" y="3586088"/>
            <a:ext cx="1188720" cy="1097280"/>
          </a:xfrm>
          <a:prstGeom prst="frame">
            <a:avLst>
              <a:gd name="adj1" fmla="val 53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descr="Budget Forecasts, Compared With Reality - NYTimes.com">
            <a:extLst>
              <a:ext uri="{FF2B5EF4-FFF2-40B4-BE49-F238E27FC236}">
                <a16:creationId xmlns:a16="http://schemas.microsoft.com/office/drawing/2014/main" id="{E79A8A69-9C93-6487-8967-4EA930D02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0226" y="1384723"/>
            <a:ext cx="5200236" cy="53937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F9F354-AA88-DE86-6550-26002093A55B}"/>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3301041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12" name="TextBox 11">
            <a:extLst>
              <a:ext uri="{FF2B5EF4-FFF2-40B4-BE49-F238E27FC236}">
                <a16:creationId xmlns:a16="http://schemas.microsoft.com/office/drawing/2014/main" id="{C199113E-EAB0-C57A-9587-D13AC8F0E6DF}"/>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37856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2" name="TextBox 1">
            <a:extLst>
              <a:ext uri="{FF2B5EF4-FFF2-40B4-BE49-F238E27FC236}">
                <a16:creationId xmlns:a16="http://schemas.microsoft.com/office/drawing/2014/main" id="{608B9ADB-37A3-25CE-EA62-DFE2B2494017}"/>
              </a:ext>
            </a:extLst>
          </p:cNvPr>
          <p:cNvSpPr txBox="1"/>
          <p:nvPr/>
        </p:nvSpPr>
        <p:spPr>
          <a:xfrm>
            <a:off x="622852" y="4240043"/>
            <a:ext cx="4333815"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tx2">
                    <a:lumMod val="50000"/>
                  </a:schemeClr>
                </a:solidFill>
              </a:rPr>
              <a:t>Strict linear ordering of scenes</a:t>
            </a:r>
          </a:p>
          <a:p>
            <a:pPr marL="342900" indent="-342900">
              <a:buFont typeface="Arial" panose="020B0604020202020204" pitchFamily="34" charset="0"/>
              <a:buChar char="•"/>
            </a:pPr>
            <a:r>
              <a:rPr lang="en-US" sz="2400" dirty="0">
                <a:solidFill>
                  <a:schemeClr val="tx2">
                    <a:lumMod val="50000"/>
                  </a:schemeClr>
                </a:solidFill>
              </a:rPr>
              <a:t>Heavy messaging</a:t>
            </a:r>
          </a:p>
          <a:p>
            <a:pPr marL="342900" indent="-342900">
              <a:buFont typeface="Arial" panose="020B0604020202020204" pitchFamily="34" charset="0"/>
              <a:buChar char="•"/>
            </a:pPr>
            <a:r>
              <a:rPr lang="en-US" sz="2400" dirty="0">
                <a:solidFill>
                  <a:schemeClr val="tx2">
                    <a:lumMod val="50000"/>
                  </a:schemeClr>
                </a:solidFill>
              </a:rPr>
              <a:t>No interactivity</a:t>
            </a:r>
          </a:p>
        </p:txBody>
      </p:sp>
      <p:pic>
        <p:nvPicPr>
          <p:cNvPr id="7" name="Picture 6" descr="Graphical user interface, application&#10;&#10;Description automatically generated">
            <a:extLst>
              <a:ext uri="{FF2B5EF4-FFF2-40B4-BE49-F238E27FC236}">
                <a16:creationId xmlns:a16="http://schemas.microsoft.com/office/drawing/2014/main" id="{46019A95-AD35-0175-6E7F-E8DA34B09C4D}"/>
              </a:ext>
            </a:extLst>
          </p:cNvPr>
          <p:cNvPicPr>
            <a:picLocks noChangeAspect="1"/>
          </p:cNvPicPr>
          <p:nvPr/>
        </p:nvPicPr>
        <p:blipFill>
          <a:blip r:embed="rId3"/>
          <a:stretch>
            <a:fillRect/>
          </a:stretch>
        </p:blipFill>
        <p:spPr>
          <a:xfrm>
            <a:off x="838199" y="1690688"/>
            <a:ext cx="3996393" cy="2544830"/>
          </a:xfrm>
          <a:prstGeom prst="rect">
            <a:avLst/>
          </a:prstGeom>
        </p:spPr>
      </p:pic>
      <p:sp>
        <p:nvSpPr>
          <p:cNvPr id="11" name="TextBox 10">
            <a:extLst>
              <a:ext uri="{FF2B5EF4-FFF2-40B4-BE49-F238E27FC236}">
                <a16:creationId xmlns:a16="http://schemas.microsoft.com/office/drawing/2014/main" id="{931C92B0-274E-11EE-2134-06D161C520F0}"/>
              </a:ext>
            </a:extLst>
          </p:cNvPr>
          <p:cNvSpPr txBox="1"/>
          <p:nvPr/>
        </p:nvSpPr>
        <p:spPr>
          <a:xfrm>
            <a:off x="4834592" y="1739023"/>
            <a:ext cx="1495859" cy="400110"/>
          </a:xfrm>
          <a:prstGeom prst="rect">
            <a:avLst/>
          </a:prstGeom>
          <a:noFill/>
        </p:spPr>
        <p:txBody>
          <a:bodyPr wrap="none" rtlCol="0">
            <a:spAutoFit/>
          </a:bodyPr>
          <a:lstStyle/>
          <a:p>
            <a:r>
              <a:rPr lang="en-US" sz="2000" b="1" dirty="0">
                <a:solidFill>
                  <a:srgbClr val="C00000"/>
                </a:solidFill>
              </a:rPr>
              <a:t>Data Comics</a:t>
            </a:r>
          </a:p>
        </p:txBody>
      </p:sp>
      <p:sp>
        <p:nvSpPr>
          <p:cNvPr id="5" name="TextBox 4">
            <a:extLst>
              <a:ext uri="{FF2B5EF4-FFF2-40B4-BE49-F238E27FC236}">
                <a16:creationId xmlns:a16="http://schemas.microsoft.com/office/drawing/2014/main" id="{DCC2CA8D-5A81-B4E6-C41F-14519DFDAC1D}"/>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3899124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2" name="TextBox 1">
            <a:extLst>
              <a:ext uri="{FF2B5EF4-FFF2-40B4-BE49-F238E27FC236}">
                <a16:creationId xmlns:a16="http://schemas.microsoft.com/office/drawing/2014/main" id="{608B9ADB-37A3-25CE-EA62-DFE2B2494017}"/>
              </a:ext>
            </a:extLst>
          </p:cNvPr>
          <p:cNvSpPr txBox="1"/>
          <p:nvPr/>
        </p:nvSpPr>
        <p:spPr>
          <a:xfrm>
            <a:off x="622852" y="4240043"/>
            <a:ext cx="4333815"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tx2">
                    <a:lumMod val="50000"/>
                  </a:schemeClr>
                </a:solidFill>
              </a:rPr>
              <a:t>Strict linear ordering of scenes</a:t>
            </a:r>
          </a:p>
          <a:p>
            <a:pPr marL="342900" indent="-342900">
              <a:buFont typeface="Arial" panose="020B0604020202020204" pitchFamily="34" charset="0"/>
              <a:buChar char="•"/>
            </a:pPr>
            <a:r>
              <a:rPr lang="en-US" sz="2400" dirty="0">
                <a:solidFill>
                  <a:schemeClr val="tx2">
                    <a:lumMod val="50000"/>
                  </a:schemeClr>
                </a:solidFill>
              </a:rPr>
              <a:t>Heavy messaging</a:t>
            </a:r>
          </a:p>
          <a:p>
            <a:pPr marL="342900" indent="-342900">
              <a:buFont typeface="Arial" panose="020B0604020202020204" pitchFamily="34" charset="0"/>
              <a:buChar char="•"/>
            </a:pPr>
            <a:r>
              <a:rPr lang="en-US" sz="2400" dirty="0">
                <a:solidFill>
                  <a:schemeClr val="tx2">
                    <a:lumMod val="50000"/>
                  </a:schemeClr>
                </a:solidFill>
              </a:rPr>
              <a:t>No interactivity</a:t>
            </a:r>
          </a:p>
        </p:txBody>
      </p:sp>
      <p:sp>
        <p:nvSpPr>
          <p:cNvPr id="3" name="TextBox 2">
            <a:extLst>
              <a:ext uri="{FF2B5EF4-FFF2-40B4-BE49-F238E27FC236}">
                <a16:creationId xmlns:a16="http://schemas.microsoft.com/office/drawing/2014/main" id="{55F4E219-2EBE-F917-AC49-198F4FC4C8F8}"/>
              </a:ext>
            </a:extLst>
          </p:cNvPr>
          <p:cNvSpPr txBox="1"/>
          <p:nvPr/>
        </p:nvSpPr>
        <p:spPr>
          <a:xfrm>
            <a:off x="7934531" y="4235518"/>
            <a:ext cx="3419269" cy="1200329"/>
          </a:xfrm>
          <a:prstGeom prst="rect">
            <a:avLst/>
          </a:prstGeom>
          <a:noFill/>
        </p:spPr>
        <p:txBody>
          <a:bodyPr wrap="none" rtlCol="0">
            <a:spAutoFit/>
          </a:bodyPr>
          <a:lstStyle/>
          <a:p>
            <a:pPr marL="342900" indent="-342900" algn="r">
              <a:buFont typeface="Arial" panose="020B0604020202020204" pitchFamily="34" charset="0"/>
              <a:buChar char="•"/>
            </a:pPr>
            <a:r>
              <a:rPr lang="en-US" sz="2400" dirty="0">
                <a:solidFill>
                  <a:schemeClr val="tx2">
                    <a:lumMod val="50000"/>
                  </a:schemeClr>
                </a:solidFill>
              </a:rPr>
              <a:t>No prescribed ordering</a:t>
            </a:r>
          </a:p>
          <a:p>
            <a:pPr marL="342900" indent="-342900" algn="r">
              <a:buFont typeface="Arial" panose="020B0604020202020204" pitchFamily="34" charset="0"/>
              <a:buChar char="•"/>
            </a:pPr>
            <a:r>
              <a:rPr lang="en-US" sz="2400" dirty="0">
                <a:solidFill>
                  <a:schemeClr val="tx2">
                    <a:lumMod val="50000"/>
                  </a:schemeClr>
                </a:solidFill>
              </a:rPr>
              <a:t>No messaging</a:t>
            </a:r>
          </a:p>
          <a:p>
            <a:pPr marL="342900" indent="-342900" algn="r">
              <a:buFont typeface="Arial" panose="020B0604020202020204" pitchFamily="34" charset="0"/>
              <a:buChar char="•"/>
            </a:pPr>
            <a:r>
              <a:rPr lang="en-US" sz="2400" dirty="0">
                <a:solidFill>
                  <a:schemeClr val="tx2">
                    <a:lumMod val="50000"/>
                  </a:schemeClr>
                </a:solidFill>
              </a:rPr>
              <a:t>Free interactivity</a:t>
            </a:r>
          </a:p>
        </p:txBody>
      </p:sp>
      <p:pic>
        <p:nvPicPr>
          <p:cNvPr id="9218" name="Picture 2" descr="Tableau Desktop | Connect, analyze, and visualize any data">
            <a:extLst>
              <a:ext uri="{FF2B5EF4-FFF2-40B4-BE49-F238E27FC236}">
                <a16:creationId xmlns:a16="http://schemas.microsoft.com/office/drawing/2014/main" id="{15C2CBD1-9B21-F3B2-6395-2DC35A9CD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2014" y="1796461"/>
            <a:ext cx="3856417" cy="2462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0EDFA9-850C-DE51-CA04-000827B9AC11}"/>
              </a:ext>
            </a:extLst>
          </p:cNvPr>
          <p:cNvSpPr txBox="1"/>
          <p:nvPr/>
        </p:nvSpPr>
        <p:spPr>
          <a:xfrm>
            <a:off x="11178774" y="1759483"/>
            <a:ext cx="1013226" cy="400110"/>
          </a:xfrm>
          <a:prstGeom prst="rect">
            <a:avLst/>
          </a:prstGeom>
          <a:noFill/>
        </p:spPr>
        <p:txBody>
          <a:bodyPr wrap="none" rtlCol="0">
            <a:spAutoFit/>
          </a:bodyPr>
          <a:lstStyle/>
          <a:p>
            <a:r>
              <a:rPr lang="en-US" sz="2000" b="1" dirty="0">
                <a:solidFill>
                  <a:srgbClr val="C00000"/>
                </a:solidFill>
              </a:rPr>
              <a:t>Tableau</a:t>
            </a:r>
          </a:p>
        </p:txBody>
      </p:sp>
      <p:pic>
        <p:nvPicPr>
          <p:cNvPr id="7" name="Picture 6" descr="Graphical user interface, application&#10;&#10;Description automatically generated">
            <a:extLst>
              <a:ext uri="{FF2B5EF4-FFF2-40B4-BE49-F238E27FC236}">
                <a16:creationId xmlns:a16="http://schemas.microsoft.com/office/drawing/2014/main" id="{46019A95-AD35-0175-6E7F-E8DA34B09C4D}"/>
              </a:ext>
            </a:extLst>
          </p:cNvPr>
          <p:cNvPicPr>
            <a:picLocks noChangeAspect="1"/>
          </p:cNvPicPr>
          <p:nvPr/>
        </p:nvPicPr>
        <p:blipFill>
          <a:blip r:embed="rId4"/>
          <a:stretch>
            <a:fillRect/>
          </a:stretch>
        </p:blipFill>
        <p:spPr>
          <a:xfrm>
            <a:off x="838199" y="1690688"/>
            <a:ext cx="3996393" cy="2544830"/>
          </a:xfrm>
          <a:prstGeom prst="rect">
            <a:avLst/>
          </a:prstGeom>
        </p:spPr>
      </p:pic>
      <p:sp>
        <p:nvSpPr>
          <p:cNvPr id="11" name="TextBox 10">
            <a:extLst>
              <a:ext uri="{FF2B5EF4-FFF2-40B4-BE49-F238E27FC236}">
                <a16:creationId xmlns:a16="http://schemas.microsoft.com/office/drawing/2014/main" id="{931C92B0-274E-11EE-2134-06D161C520F0}"/>
              </a:ext>
            </a:extLst>
          </p:cNvPr>
          <p:cNvSpPr txBox="1"/>
          <p:nvPr/>
        </p:nvSpPr>
        <p:spPr>
          <a:xfrm>
            <a:off x="4834592" y="1739023"/>
            <a:ext cx="1495859" cy="400110"/>
          </a:xfrm>
          <a:prstGeom prst="rect">
            <a:avLst/>
          </a:prstGeom>
          <a:noFill/>
        </p:spPr>
        <p:txBody>
          <a:bodyPr wrap="none" rtlCol="0">
            <a:spAutoFit/>
          </a:bodyPr>
          <a:lstStyle/>
          <a:p>
            <a:r>
              <a:rPr lang="en-US" sz="2000" b="1" dirty="0">
                <a:solidFill>
                  <a:srgbClr val="C00000"/>
                </a:solidFill>
              </a:rPr>
              <a:t>Data Comics</a:t>
            </a:r>
          </a:p>
        </p:txBody>
      </p:sp>
      <p:sp>
        <p:nvSpPr>
          <p:cNvPr id="5" name="TextBox 4">
            <a:extLst>
              <a:ext uri="{FF2B5EF4-FFF2-40B4-BE49-F238E27FC236}">
                <a16:creationId xmlns:a16="http://schemas.microsoft.com/office/drawing/2014/main" id="{AFF71EE2-821B-E99E-5162-3630FB695EF9}"/>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1335917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C1F98D7-451C-0F80-4233-F37768EA52EB}"/>
              </a:ext>
            </a:extLst>
          </p:cNvPr>
          <p:cNvSpPr txBox="1"/>
          <p:nvPr/>
        </p:nvSpPr>
        <p:spPr>
          <a:xfrm>
            <a:off x="4267763" y="1940792"/>
            <a:ext cx="3631892" cy="1384995"/>
          </a:xfrm>
          <a:prstGeom prst="rect">
            <a:avLst/>
          </a:prstGeom>
          <a:noFill/>
        </p:spPr>
        <p:txBody>
          <a:bodyPr wrap="none" rtlCol="0">
            <a:spAutoFit/>
          </a:bodyPr>
          <a:lstStyle/>
          <a:p>
            <a:pPr algn="ctr"/>
            <a:r>
              <a:rPr lang="en-US" sz="2800" b="1" dirty="0">
                <a:solidFill>
                  <a:srgbClr val="C00000"/>
                </a:solidFill>
              </a:rPr>
              <a:t>Martini Glass Structure</a:t>
            </a:r>
          </a:p>
          <a:p>
            <a:pPr algn="ctr"/>
            <a:r>
              <a:rPr lang="en-US" sz="2800" b="1" dirty="0">
                <a:solidFill>
                  <a:srgbClr val="C00000"/>
                </a:solidFill>
              </a:rPr>
              <a:t>Interactive Slideshow</a:t>
            </a:r>
          </a:p>
          <a:p>
            <a:pPr algn="ctr"/>
            <a:r>
              <a:rPr lang="en-US" sz="2800" b="1" dirty="0">
                <a:solidFill>
                  <a:srgbClr val="C00000"/>
                </a:solidFill>
              </a:rPr>
              <a:t>Drill-Down Story</a:t>
            </a:r>
          </a:p>
        </p:txBody>
      </p:sp>
      <p:sp>
        <p:nvSpPr>
          <p:cNvPr id="12" name="TextBox 11">
            <a:extLst>
              <a:ext uri="{FF2B5EF4-FFF2-40B4-BE49-F238E27FC236}">
                <a16:creationId xmlns:a16="http://schemas.microsoft.com/office/drawing/2014/main" id="{602F9F93-4ADF-75BE-6846-BBD0E5A9FDE4}"/>
              </a:ext>
            </a:extLst>
          </p:cNvPr>
          <p:cNvSpPr txBox="1"/>
          <p:nvPr/>
        </p:nvSpPr>
        <p:spPr>
          <a:xfrm>
            <a:off x="622852" y="4240043"/>
            <a:ext cx="4333815"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tx2">
                    <a:lumMod val="50000"/>
                  </a:schemeClr>
                </a:solidFill>
              </a:rPr>
              <a:t>Strict linear ordering of scenes</a:t>
            </a:r>
          </a:p>
          <a:p>
            <a:pPr marL="342900" indent="-342900">
              <a:buFont typeface="Arial" panose="020B0604020202020204" pitchFamily="34" charset="0"/>
              <a:buChar char="•"/>
            </a:pPr>
            <a:r>
              <a:rPr lang="en-US" sz="2400" dirty="0">
                <a:solidFill>
                  <a:schemeClr val="tx2">
                    <a:lumMod val="50000"/>
                  </a:schemeClr>
                </a:solidFill>
              </a:rPr>
              <a:t>Heavy messaging</a:t>
            </a:r>
          </a:p>
          <a:p>
            <a:pPr marL="342900" indent="-342900">
              <a:buFont typeface="Arial" panose="020B0604020202020204" pitchFamily="34" charset="0"/>
              <a:buChar char="•"/>
            </a:pPr>
            <a:r>
              <a:rPr lang="en-US" sz="2400" dirty="0">
                <a:solidFill>
                  <a:schemeClr val="tx2">
                    <a:lumMod val="50000"/>
                  </a:schemeClr>
                </a:solidFill>
              </a:rPr>
              <a:t>No interactivity</a:t>
            </a:r>
          </a:p>
        </p:txBody>
      </p:sp>
      <p:sp>
        <p:nvSpPr>
          <p:cNvPr id="14" name="TextBox 13">
            <a:extLst>
              <a:ext uri="{FF2B5EF4-FFF2-40B4-BE49-F238E27FC236}">
                <a16:creationId xmlns:a16="http://schemas.microsoft.com/office/drawing/2014/main" id="{4C0CA306-818F-FE37-B6B5-1FF8060732D8}"/>
              </a:ext>
            </a:extLst>
          </p:cNvPr>
          <p:cNvSpPr txBox="1"/>
          <p:nvPr/>
        </p:nvSpPr>
        <p:spPr>
          <a:xfrm>
            <a:off x="7934531" y="4235518"/>
            <a:ext cx="3419269" cy="1200329"/>
          </a:xfrm>
          <a:prstGeom prst="rect">
            <a:avLst/>
          </a:prstGeom>
          <a:noFill/>
        </p:spPr>
        <p:txBody>
          <a:bodyPr wrap="none" rtlCol="0">
            <a:spAutoFit/>
          </a:bodyPr>
          <a:lstStyle/>
          <a:p>
            <a:pPr marL="342900" indent="-342900" algn="r">
              <a:buFont typeface="Arial" panose="020B0604020202020204" pitchFamily="34" charset="0"/>
              <a:buChar char="•"/>
            </a:pPr>
            <a:r>
              <a:rPr lang="en-US" sz="2400" dirty="0">
                <a:solidFill>
                  <a:schemeClr val="tx2">
                    <a:lumMod val="50000"/>
                  </a:schemeClr>
                </a:solidFill>
              </a:rPr>
              <a:t>No prescribed ordering</a:t>
            </a:r>
          </a:p>
          <a:p>
            <a:pPr marL="342900" indent="-342900" algn="r">
              <a:buFont typeface="Arial" panose="020B0604020202020204" pitchFamily="34" charset="0"/>
              <a:buChar char="•"/>
            </a:pPr>
            <a:r>
              <a:rPr lang="en-US" sz="2400" dirty="0">
                <a:solidFill>
                  <a:schemeClr val="tx2">
                    <a:lumMod val="50000"/>
                  </a:schemeClr>
                </a:solidFill>
              </a:rPr>
              <a:t>No messaging</a:t>
            </a:r>
          </a:p>
          <a:p>
            <a:pPr marL="342900" indent="-342900" algn="r">
              <a:buFont typeface="Arial" panose="020B0604020202020204" pitchFamily="34" charset="0"/>
              <a:buChar char="•"/>
            </a:pPr>
            <a:r>
              <a:rPr lang="en-US" sz="2400" dirty="0">
                <a:solidFill>
                  <a:schemeClr val="tx2">
                    <a:lumMod val="50000"/>
                  </a:schemeClr>
                </a:solidFill>
              </a:rPr>
              <a:t>Free interactivity</a:t>
            </a:r>
          </a:p>
        </p:txBody>
      </p:sp>
      <p:sp>
        <p:nvSpPr>
          <p:cNvPr id="15" name="TextBox 14">
            <a:extLst>
              <a:ext uri="{FF2B5EF4-FFF2-40B4-BE49-F238E27FC236}">
                <a16:creationId xmlns:a16="http://schemas.microsoft.com/office/drawing/2014/main" id="{663C89A9-B111-FA94-14DF-56FA9F1F2EE8}"/>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1239357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C1F98D7-451C-0F80-4233-F37768EA52EB}"/>
              </a:ext>
            </a:extLst>
          </p:cNvPr>
          <p:cNvSpPr txBox="1"/>
          <p:nvPr/>
        </p:nvSpPr>
        <p:spPr>
          <a:xfrm>
            <a:off x="4267763" y="1940792"/>
            <a:ext cx="3631892" cy="1384995"/>
          </a:xfrm>
          <a:prstGeom prst="rect">
            <a:avLst/>
          </a:prstGeom>
          <a:noFill/>
        </p:spPr>
        <p:txBody>
          <a:bodyPr wrap="none" rtlCol="0">
            <a:spAutoFit/>
          </a:bodyPr>
          <a:lstStyle/>
          <a:p>
            <a:pPr algn="ctr"/>
            <a:r>
              <a:rPr lang="en-US" sz="2800" b="1" dirty="0">
                <a:solidFill>
                  <a:srgbClr val="C00000"/>
                </a:solidFill>
              </a:rPr>
              <a:t>Martini Glass Structure</a:t>
            </a:r>
          </a:p>
          <a:p>
            <a:pPr algn="ctr"/>
            <a:r>
              <a:rPr lang="en-US" sz="2800" b="1" dirty="0">
                <a:solidFill>
                  <a:srgbClr val="C00000"/>
                </a:solidFill>
              </a:rPr>
              <a:t>Interactive Slideshow</a:t>
            </a:r>
          </a:p>
          <a:p>
            <a:pPr algn="ctr"/>
            <a:r>
              <a:rPr lang="en-US" sz="2800" b="1" dirty="0">
                <a:solidFill>
                  <a:srgbClr val="C00000"/>
                </a:solidFill>
              </a:rPr>
              <a:t>Drill-Down Story</a:t>
            </a:r>
          </a:p>
        </p:txBody>
      </p:sp>
      <p:sp>
        <p:nvSpPr>
          <p:cNvPr id="12" name="TextBox 11">
            <a:extLst>
              <a:ext uri="{FF2B5EF4-FFF2-40B4-BE49-F238E27FC236}">
                <a16:creationId xmlns:a16="http://schemas.microsoft.com/office/drawing/2014/main" id="{602F9F93-4ADF-75BE-6846-BBD0E5A9FDE4}"/>
              </a:ext>
            </a:extLst>
          </p:cNvPr>
          <p:cNvSpPr txBox="1"/>
          <p:nvPr/>
        </p:nvSpPr>
        <p:spPr>
          <a:xfrm>
            <a:off x="622852" y="4240043"/>
            <a:ext cx="4333815"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tx2">
                    <a:lumMod val="50000"/>
                  </a:schemeClr>
                </a:solidFill>
              </a:rPr>
              <a:t>Strict linear ordering of scenes</a:t>
            </a:r>
          </a:p>
          <a:p>
            <a:pPr marL="342900" indent="-342900">
              <a:buFont typeface="Arial" panose="020B0604020202020204" pitchFamily="34" charset="0"/>
              <a:buChar char="•"/>
            </a:pPr>
            <a:r>
              <a:rPr lang="en-US" sz="2400" dirty="0">
                <a:solidFill>
                  <a:schemeClr val="tx2">
                    <a:lumMod val="50000"/>
                  </a:schemeClr>
                </a:solidFill>
              </a:rPr>
              <a:t>Heavy messaging</a:t>
            </a:r>
          </a:p>
          <a:p>
            <a:pPr marL="342900" indent="-342900">
              <a:buFont typeface="Arial" panose="020B0604020202020204" pitchFamily="34" charset="0"/>
              <a:buChar char="•"/>
            </a:pPr>
            <a:r>
              <a:rPr lang="en-US" sz="2400" dirty="0">
                <a:solidFill>
                  <a:schemeClr val="tx2">
                    <a:lumMod val="50000"/>
                  </a:schemeClr>
                </a:solidFill>
              </a:rPr>
              <a:t>No interactivity</a:t>
            </a:r>
          </a:p>
        </p:txBody>
      </p:sp>
      <p:sp>
        <p:nvSpPr>
          <p:cNvPr id="14" name="TextBox 13">
            <a:extLst>
              <a:ext uri="{FF2B5EF4-FFF2-40B4-BE49-F238E27FC236}">
                <a16:creationId xmlns:a16="http://schemas.microsoft.com/office/drawing/2014/main" id="{4C0CA306-818F-FE37-B6B5-1FF8060732D8}"/>
              </a:ext>
            </a:extLst>
          </p:cNvPr>
          <p:cNvSpPr txBox="1"/>
          <p:nvPr/>
        </p:nvSpPr>
        <p:spPr>
          <a:xfrm>
            <a:off x="7934531" y="4235518"/>
            <a:ext cx="3419269" cy="1200329"/>
          </a:xfrm>
          <a:prstGeom prst="rect">
            <a:avLst/>
          </a:prstGeom>
          <a:noFill/>
        </p:spPr>
        <p:txBody>
          <a:bodyPr wrap="none" rtlCol="0">
            <a:spAutoFit/>
          </a:bodyPr>
          <a:lstStyle/>
          <a:p>
            <a:pPr marL="342900" indent="-342900" algn="r">
              <a:buFont typeface="Arial" panose="020B0604020202020204" pitchFamily="34" charset="0"/>
              <a:buChar char="•"/>
            </a:pPr>
            <a:r>
              <a:rPr lang="en-US" sz="2400" dirty="0">
                <a:solidFill>
                  <a:schemeClr val="tx2">
                    <a:lumMod val="50000"/>
                  </a:schemeClr>
                </a:solidFill>
              </a:rPr>
              <a:t>No prescribed ordering</a:t>
            </a:r>
          </a:p>
          <a:p>
            <a:pPr marL="342900" indent="-342900" algn="r">
              <a:buFont typeface="Arial" panose="020B0604020202020204" pitchFamily="34" charset="0"/>
              <a:buChar char="•"/>
            </a:pPr>
            <a:r>
              <a:rPr lang="en-US" sz="2400" dirty="0">
                <a:solidFill>
                  <a:schemeClr val="tx2">
                    <a:lumMod val="50000"/>
                  </a:schemeClr>
                </a:solidFill>
              </a:rPr>
              <a:t>No messaging</a:t>
            </a:r>
          </a:p>
          <a:p>
            <a:pPr marL="342900" indent="-342900" algn="r">
              <a:buFont typeface="Arial" panose="020B0604020202020204" pitchFamily="34" charset="0"/>
              <a:buChar char="•"/>
            </a:pPr>
            <a:r>
              <a:rPr lang="en-US" sz="2400" dirty="0">
                <a:solidFill>
                  <a:schemeClr val="tx2">
                    <a:lumMod val="50000"/>
                  </a:schemeClr>
                </a:solidFill>
              </a:rPr>
              <a:t>Free interactivity</a:t>
            </a:r>
          </a:p>
        </p:txBody>
      </p:sp>
      <p:sp>
        <p:nvSpPr>
          <p:cNvPr id="2" name="Rounded Rectangle 1">
            <a:extLst>
              <a:ext uri="{FF2B5EF4-FFF2-40B4-BE49-F238E27FC236}">
                <a16:creationId xmlns:a16="http://schemas.microsoft.com/office/drawing/2014/main" id="{2AAE87AE-342D-A873-2A26-24C9B8CF5478}"/>
              </a:ext>
            </a:extLst>
          </p:cNvPr>
          <p:cNvSpPr/>
          <p:nvPr/>
        </p:nvSpPr>
        <p:spPr>
          <a:xfrm>
            <a:off x="7813941" y="1852304"/>
            <a:ext cx="4333815" cy="2294726"/>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r>
              <a:rPr lang="en-US" sz="2800" dirty="0"/>
              <a:t>In groups, brainstorm what each of these structures might look like. Sketch a (simple) example to illustrate your thoughts. </a:t>
            </a:r>
          </a:p>
        </p:txBody>
      </p:sp>
      <p:sp>
        <p:nvSpPr>
          <p:cNvPr id="3" name="TextBox 2">
            <a:extLst>
              <a:ext uri="{FF2B5EF4-FFF2-40B4-BE49-F238E27FC236}">
                <a16:creationId xmlns:a16="http://schemas.microsoft.com/office/drawing/2014/main" id="{8170CD29-7F68-A80B-C655-06020A2993D0}"/>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108978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2D4B7167-799C-6B37-42FE-1BA9E267C18F}"/>
              </a:ext>
            </a:extLst>
          </p:cNvPr>
          <p:cNvSpPr txBox="1"/>
          <p:nvPr/>
        </p:nvSpPr>
        <p:spPr>
          <a:xfrm>
            <a:off x="838200" y="1926044"/>
            <a:ext cx="3631892" cy="523220"/>
          </a:xfrm>
          <a:prstGeom prst="rect">
            <a:avLst/>
          </a:prstGeom>
          <a:noFill/>
        </p:spPr>
        <p:txBody>
          <a:bodyPr wrap="none" rtlCol="0">
            <a:spAutoFit/>
          </a:bodyPr>
          <a:lstStyle/>
          <a:p>
            <a:r>
              <a:rPr lang="en-US" sz="2800" b="1" dirty="0">
                <a:solidFill>
                  <a:srgbClr val="C00000"/>
                </a:solidFill>
              </a:rPr>
              <a:t>Martini Glass Structure</a:t>
            </a:r>
          </a:p>
        </p:txBody>
      </p:sp>
      <p:pic>
        <p:nvPicPr>
          <p:cNvPr id="4" name="Picture 3" descr="Diagram&#10;&#10;Description automatically generated with medium confidence">
            <a:extLst>
              <a:ext uri="{FF2B5EF4-FFF2-40B4-BE49-F238E27FC236}">
                <a16:creationId xmlns:a16="http://schemas.microsoft.com/office/drawing/2014/main" id="{4CB5100C-41A3-729F-1E81-0D8FF35BAB93}"/>
              </a:ext>
            </a:extLst>
          </p:cNvPr>
          <p:cNvPicPr>
            <a:picLocks noChangeAspect="1"/>
          </p:cNvPicPr>
          <p:nvPr/>
        </p:nvPicPr>
        <p:blipFill>
          <a:blip r:embed="rId3"/>
          <a:stretch>
            <a:fillRect/>
          </a:stretch>
        </p:blipFill>
        <p:spPr>
          <a:xfrm>
            <a:off x="6786728" y="2686050"/>
            <a:ext cx="3136900" cy="1485900"/>
          </a:xfrm>
          <a:prstGeom prst="rect">
            <a:avLst/>
          </a:prstGeom>
        </p:spPr>
      </p:pic>
      <p:sp>
        <p:nvSpPr>
          <p:cNvPr id="6" name="TextBox 5">
            <a:extLst>
              <a:ext uri="{FF2B5EF4-FFF2-40B4-BE49-F238E27FC236}">
                <a16:creationId xmlns:a16="http://schemas.microsoft.com/office/drawing/2014/main" id="{5674C30F-401B-45DA-46E2-2BFB8FBA2B37}"/>
              </a:ext>
            </a:extLst>
          </p:cNvPr>
          <p:cNvSpPr txBox="1"/>
          <p:nvPr/>
        </p:nvSpPr>
        <p:spPr>
          <a:xfrm>
            <a:off x="838200" y="2559842"/>
            <a:ext cx="3984523"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lumMod val="50000"/>
                  </a:schemeClr>
                </a:solidFill>
              </a:rPr>
              <a:t>Starts with an author-driven approach, then opens to a reader-driven stage </a:t>
            </a:r>
          </a:p>
        </p:txBody>
      </p:sp>
      <p:sp>
        <p:nvSpPr>
          <p:cNvPr id="7" name="TextBox 6">
            <a:extLst>
              <a:ext uri="{FF2B5EF4-FFF2-40B4-BE49-F238E27FC236}">
                <a16:creationId xmlns:a16="http://schemas.microsoft.com/office/drawing/2014/main" id="{47D885F4-8524-FE2D-D762-E46EB4A8F304}"/>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3869509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2D4B7167-799C-6B37-42FE-1BA9E267C18F}"/>
              </a:ext>
            </a:extLst>
          </p:cNvPr>
          <p:cNvSpPr txBox="1"/>
          <p:nvPr/>
        </p:nvSpPr>
        <p:spPr>
          <a:xfrm>
            <a:off x="838200" y="1926044"/>
            <a:ext cx="3377463" cy="523220"/>
          </a:xfrm>
          <a:prstGeom prst="rect">
            <a:avLst/>
          </a:prstGeom>
          <a:noFill/>
        </p:spPr>
        <p:txBody>
          <a:bodyPr wrap="none" rtlCol="0">
            <a:spAutoFit/>
          </a:bodyPr>
          <a:lstStyle/>
          <a:p>
            <a:r>
              <a:rPr lang="en-US" sz="2800" b="1" dirty="0">
                <a:solidFill>
                  <a:srgbClr val="C00000"/>
                </a:solidFill>
              </a:rPr>
              <a:t>Interactive Slideshow</a:t>
            </a:r>
          </a:p>
        </p:txBody>
      </p:sp>
      <p:pic>
        <p:nvPicPr>
          <p:cNvPr id="4" name="Picture 3" descr="Diagram&#10;&#10;Description automatically generated">
            <a:extLst>
              <a:ext uri="{FF2B5EF4-FFF2-40B4-BE49-F238E27FC236}">
                <a16:creationId xmlns:a16="http://schemas.microsoft.com/office/drawing/2014/main" id="{6DB76CB1-E37D-7243-53FC-D5BDE0E13817}"/>
              </a:ext>
            </a:extLst>
          </p:cNvPr>
          <p:cNvPicPr>
            <a:picLocks noChangeAspect="1"/>
          </p:cNvPicPr>
          <p:nvPr/>
        </p:nvPicPr>
        <p:blipFill>
          <a:blip r:embed="rId3"/>
          <a:stretch>
            <a:fillRect/>
          </a:stretch>
        </p:blipFill>
        <p:spPr>
          <a:xfrm>
            <a:off x="7008023" y="2715635"/>
            <a:ext cx="3060700" cy="1524000"/>
          </a:xfrm>
          <a:prstGeom prst="rect">
            <a:avLst/>
          </a:prstGeom>
        </p:spPr>
      </p:pic>
      <p:sp>
        <p:nvSpPr>
          <p:cNvPr id="7" name="TextBox 6">
            <a:extLst>
              <a:ext uri="{FF2B5EF4-FFF2-40B4-BE49-F238E27FC236}">
                <a16:creationId xmlns:a16="http://schemas.microsoft.com/office/drawing/2014/main" id="{34B5CAEE-1B93-9081-3DFE-22B86DD298D9}"/>
              </a:ext>
            </a:extLst>
          </p:cNvPr>
          <p:cNvSpPr txBox="1"/>
          <p:nvPr/>
        </p:nvSpPr>
        <p:spPr>
          <a:xfrm>
            <a:off x="838200" y="2560059"/>
            <a:ext cx="3984523"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lumMod val="50000"/>
                  </a:schemeClr>
                </a:solidFill>
              </a:rPr>
              <a:t>Slideshow that incorporates interaction within each slide </a:t>
            </a:r>
          </a:p>
          <a:p>
            <a:pPr marL="342900" indent="-342900">
              <a:buFont typeface="Arial" panose="020B0604020202020204" pitchFamily="34" charset="0"/>
              <a:buChar char="•"/>
            </a:pPr>
            <a:r>
              <a:rPr lang="en-US" sz="2400" dirty="0">
                <a:solidFill>
                  <a:schemeClr val="tx2">
                    <a:lumMod val="50000"/>
                  </a:schemeClr>
                </a:solidFill>
              </a:rPr>
              <a:t>More even mix of author-driven and reader-driven</a:t>
            </a:r>
          </a:p>
        </p:txBody>
      </p:sp>
      <p:sp>
        <p:nvSpPr>
          <p:cNvPr id="11" name="TextBox 10">
            <a:extLst>
              <a:ext uri="{FF2B5EF4-FFF2-40B4-BE49-F238E27FC236}">
                <a16:creationId xmlns:a16="http://schemas.microsoft.com/office/drawing/2014/main" id="{0D2DD743-6C8F-3A1A-3C02-49F7B1696231}"/>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98449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2D4B7167-799C-6B37-42FE-1BA9E267C18F}"/>
              </a:ext>
            </a:extLst>
          </p:cNvPr>
          <p:cNvSpPr txBox="1"/>
          <p:nvPr/>
        </p:nvSpPr>
        <p:spPr>
          <a:xfrm>
            <a:off x="838200" y="1926044"/>
            <a:ext cx="2738827" cy="523220"/>
          </a:xfrm>
          <a:prstGeom prst="rect">
            <a:avLst/>
          </a:prstGeom>
          <a:noFill/>
        </p:spPr>
        <p:txBody>
          <a:bodyPr wrap="none" rtlCol="0">
            <a:spAutoFit/>
          </a:bodyPr>
          <a:lstStyle/>
          <a:p>
            <a:r>
              <a:rPr lang="en-US" sz="2800" b="1" dirty="0">
                <a:solidFill>
                  <a:srgbClr val="C00000"/>
                </a:solidFill>
              </a:rPr>
              <a:t>Drill-Down Story</a:t>
            </a:r>
          </a:p>
        </p:txBody>
      </p:sp>
      <p:pic>
        <p:nvPicPr>
          <p:cNvPr id="4" name="Picture 3" descr="A picture containing text, sky, screenshot&#10;&#10;Description automatically generated">
            <a:extLst>
              <a:ext uri="{FF2B5EF4-FFF2-40B4-BE49-F238E27FC236}">
                <a16:creationId xmlns:a16="http://schemas.microsoft.com/office/drawing/2014/main" id="{CF619632-C384-8595-3B48-C0245D07A880}"/>
              </a:ext>
            </a:extLst>
          </p:cNvPr>
          <p:cNvPicPr>
            <a:picLocks noChangeAspect="1"/>
          </p:cNvPicPr>
          <p:nvPr/>
        </p:nvPicPr>
        <p:blipFill>
          <a:blip r:embed="rId3"/>
          <a:stretch>
            <a:fillRect/>
          </a:stretch>
        </p:blipFill>
        <p:spPr>
          <a:xfrm>
            <a:off x="7072395" y="2724150"/>
            <a:ext cx="2997200" cy="1409700"/>
          </a:xfrm>
          <a:prstGeom prst="rect">
            <a:avLst/>
          </a:prstGeom>
        </p:spPr>
      </p:pic>
      <p:sp>
        <p:nvSpPr>
          <p:cNvPr id="7" name="TextBox 6">
            <a:extLst>
              <a:ext uri="{FF2B5EF4-FFF2-40B4-BE49-F238E27FC236}">
                <a16:creationId xmlns:a16="http://schemas.microsoft.com/office/drawing/2014/main" id="{287821E9-0EFE-EDC8-83DB-57F63CEA89CB}"/>
              </a:ext>
            </a:extLst>
          </p:cNvPr>
          <p:cNvSpPr txBox="1"/>
          <p:nvPr/>
        </p:nvSpPr>
        <p:spPr>
          <a:xfrm>
            <a:off x="838200" y="2560277"/>
            <a:ext cx="3984523"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lumMod val="50000"/>
                  </a:schemeClr>
                </a:solidFill>
              </a:rPr>
              <a:t>Presents a general theme, then allows the user to explore specific instances of that theme </a:t>
            </a:r>
          </a:p>
          <a:p>
            <a:pPr marL="342900" indent="-342900">
              <a:buFont typeface="Arial" panose="020B0604020202020204" pitchFamily="34" charset="0"/>
              <a:buChar char="•"/>
            </a:pPr>
            <a:r>
              <a:rPr lang="en-US" sz="2400" dirty="0">
                <a:solidFill>
                  <a:schemeClr val="tx2">
                    <a:lumMod val="50000"/>
                  </a:schemeClr>
                </a:solidFill>
              </a:rPr>
              <a:t>More emphasis on reader-driven</a:t>
            </a:r>
          </a:p>
        </p:txBody>
      </p:sp>
      <p:sp>
        <p:nvSpPr>
          <p:cNvPr id="11" name="TextBox 10">
            <a:extLst>
              <a:ext uri="{FF2B5EF4-FFF2-40B4-BE49-F238E27FC236}">
                <a16:creationId xmlns:a16="http://schemas.microsoft.com/office/drawing/2014/main" id="{76705B40-10E0-C32D-67BB-9FA468D9529A}"/>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2715635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picture containing text, sky, screenshot&#10;&#10;Description automatically generated">
            <a:extLst>
              <a:ext uri="{FF2B5EF4-FFF2-40B4-BE49-F238E27FC236}">
                <a16:creationId xmlns:a16="http://schemas.microsoft.com/office/drawing/2014/main" id="{CF619632-C384-8595-3B48-C0245D07A880}"/>
              </a:ext>
            </a:extLst>
          </p:cNvPr>
          <p:cNvPicPr>
            <a:picLocks noChangeAspect="1"/>
          </p:cNvPicPr>
          <p:nvPr/>
        </p:nvPicPr>
        <p:blipFill>
          <a:blip r:embed="rId3"/>
          <a:stretch>
            <a:fillRect/>
          </a:stretch>
        </p:blipFill>
        <p:spPr>
          <a:xfrm>
            <a:off x="3383398" y="4295821"/>
            <a:ext cx="2430262" cy="1143047"/>
          </a:xfrm>
          <a:prstGeom prst="rect">
            <a:avLst/>
          </a:prstGeom>
        </p:spPr>
      </p:pic>
      <p:sp>
        <p:nvSpPr>
          <p:cNvPr id="3" name="TextBox 2">
            <a:extLst>
              <a:ext uri="{FF2B5EF4-FFF2-40B4-BE49-F238E27FC236}">
                <a16:creationId xmlns:a16="http://schemas.microsoft.com/office/drawing/2014/main" id="{27FD2A78-79B9-0BC2-96CC-E8BD3554F75E}"/>
              </a:ext>
            </a:extLst>
          </p:cNvPr>
          <p:cNvSpPr txBox="1"/>
          <p:nvPr/>
        </p:nvSpPr>
        <p:spPr>
          <a:xfrm>
            <a:off x="821561" y="2060456"/>
            <a:ext cx="3665171" cy="3108543"/>
          </a:xfrm>
          <a:prstGeom prst="rect">
            <a:avLst/>
          </a:prstGeom>
          <a:noFill/>
        </p:spPr>
        <p:txBody>
          <a:bodyPr wrap="none" rtlCol="0">
            <a:spAutoFit/>
          </a:bodyPr>
          <a:lstStyle/>
          <a:p>
            <a:pPr algn="ctr"/>
            <a:r>
              <a:rPr lang="en-US" sz="2800" b="1" dirty="0">
                <a:solidFill>
                  <a:srgbClr val="C00000"/>
                </a:solidFill>
              </a:rPr>
              <a:t>Martini Glass Structure</a:t>
            </a:r>
          </a:p>
          <a:p>
            <a:pPr algn="ctr"/>
            <a:endParaRPr lang="en-US" sz="2800" b="1" dirty="0">
              <a:solidFill>
                <a:srgbClr val="C00000"/>
              </a:solidFill>
            </a:endParaRPr>
          </a:p>
          <a:p>
            <a:pPr algn="ctr"/>
            <a:endParaRPr lang="en-US" sz="2800" b="1" dirty="0">
              <a:solidFill>
                <a:srgbClr val="C00000"/>
              </a:solidFill>
            </a:endParaRPr>
          </a:p>
          <a:p>
            <a:r>
              <a:rPr lang="en-US" sz="2800" b="1" dirty="0">
                <a:solidFill>
                  <a:srgbClr val="C00000"/>
                </a:solidFill>
              </a:rPr>
              <a:t>Interactive Slideshow</a:t>
            </a:r>
          </a:p>
          <a:p>
            <a:endParaRPr lang="en-US" sz="2800" b="1" dirty="0">
              <a:solidFill>
                <a:srgbClr val="C00000"/>
              </a:solidFill>
            </a:endParaRPr>
          </a:p>
          <a:p>
            <a:endParaRPr lang="en-US" sz="2800" b="1" dirty="0">
              <a:solidFill>
                <a:srgbClr val="C00000"/>
              </a:solidFill>
            </a:endParaRPr>
          </a:p>
          <a:p>
            <a:r>
              <a:rPr lang="en-US" sz="2800" b="1" dirty="0">
                <a:solidFill>
                  <a:srgbClr val="C00000"/>
                </a:solidFill>
              </a:rPr>
              <a:t>Drill-Down Story</a:t>
            </a:r>
          </a:p>
        </p:txBody>
      </p:sp>
      <p:pic>
        <p:nvPicPr>
          <p:cNvPr id="6" name="Picture 5" descr="Diagram&#10;&#10;Description automatically generated with medium confidence">
            <a:extLst>
              <a:ext uri="{FF2B5EF4-FFF2-40B4-BE49-F238E27FC236}">
                <a16:creationId xmlns:a16="http://schemas.microsoft.com/office/drawing/2014/main" id="{C81E402E-2079-FF6B-0619-5F436D687F3F}"/>
              </a:ext>
            </a:extLst>
          </p:cNvPr>
          <p:cNvPicPr>
            <a:picLocks noChangeAspect="1"/>
          </p:cNvPicPr>
          <p:nvPr/>
        </p:nvPicPr>
        <p:blipFill rotWithShape="1">
          <a:blip r:embed="rId4"/>
          <a:srcRect l="4726"/>
          <a:stretch/>
        </p:blipFill>
        <p:spPr>
          <a:xfrm>
            <a:off x="4398244" y="1746362"/>
            <a:ext cx="2315414" cy="1151177"/>
          </a:xfrm>
          <a:prstGeom prst="rect">
            <a:avLst/>
          </a:prstGeom>
        </p:spPr>
      </p:pic>
      <p:pic>
        <p:nvPicPr>
          <p:cNvPr id="11" name="Picture 10" descr="Diagram&#10;&#10;Description automatically generated">
            <a:extLst>
              <a:ext uri="{FF2B5EF4-FFF2-40B4-BE49-F238E27FC236}">
                <a16:creationId xmlns:a16="http://schemas.microsoft.com/office/drawing/2014/main" id="{B6CAF0B4-5CAE-85D9-00EB-A4AC52679E62}"/>
              </a:ext>
            </a:extLst>
          </p:cNvPr>
          <p:cNvPicPr>
            <a:picLocks noChangeAspect="1"/>
          </p:cNvPicPr>
          <p:nvPr/>
        </p:nvPicPr>
        <p:blipFill>
          <a:blip r:embed="rId5"/>
          <a:stretch>
            <a:fillRect/>
          </a:stretch>
        </p:blipFill>
        <p:spPr>
          <a:xfrm>
            <a:off x="4099720" y="2983468"/>
            <a:ext cx="2430262" cy="1210089"/>
          </a:xfrm>
          <a:prstGeom prst="rect">
            <a:avLst/>
          </a:prstGeom>
        </p:spPr>
      </p:pic>
      <p:sp>
        <p:nvSpPr>
          <p:cNvPr id="12" name="Rounded Rectangle 11">
            <a:extLst>
              <a:ext uri="{FF2B5EF4-FFF2-40B4-BE49-F238E27FC236}">
                <a16:creationId xmlns:a16="http://schemas.microsoft.com/office/drawing/2014/main" id="{D5865E39-88A6-54C8-645A-A378169EFE92}"/>
              </a:ext>
            </a:extLst>
          </p:cNvPr>
          <p:cNvSpPr/>
          <p:nvPr/>
        </p:nvSpPr>
        <p:spPr>
          <a:xfrm>
            <a:off x="6657804" y="1777488"/>
            <a:ext cx="5430960" cy="3622048"/>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r>
              <a:rPr lang="en-US" sz="2800" dirty="0"/>
              <a:t>In groups, find an example of each story structure. Add your examples to the </a:t>
            </a:r>
            <a:r>
              <a:rPr lang="en-US" sz="2800" dirty="0">
                <a:hlinkClick r:id="rId6"/>
              </a:rPr>
              <a:t>Narrative-Vis </a:t>
            </a:r>
            <a:r>
              <a:rPr lang="en-US" sz="2800" dirty="0" err="1">
                <a:hlinkClick r:id="rId6"/>
              </a:rPr>
              <a:t>Jamboard</a:t>
            </a:r>
            <a:r>
              <a:rPr lang="en-US" sz="2800" dirty="0"/>
              <a:t>. </a:t>
            </a:r>
          </a:p>
          <a:p>
            <a:endParaRPr lang="en-US" sz="2800" dirty="0"/>
          </a:p>
          <a:p>
            <a:r>
              <a:rPr lang="en-US" sz="2800" dirty="0"/>
              <a:t>(Try looking on New York Times, Washington Post, FiveThirtyEight, Boston Globe, etc.)</a:t>
            </a:r>
          </a:p>
        </p:txBody>
      </p:sp>
      <p:sp>
        <p:nvSpPr>
          <p:cNvPr id="14" name="TextBox 13">
            <a:extLst>
              <a:ext uri="{FF2B5EF4-FFF2-40B4-BE49-F238E27FC236}">
                <a16:creationId xmlns:a16="http://schemas.microsoft.com/office/drawing/2014/main" id="{78E0C878-232C-F88A-B212-95997925A324}"/>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1695048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Tree>
    <p:extLst>
      <p:ext uri="{BB962C8B-B14F-4D97-AF65-F5344CB8AC3E}">
        <p14:creationId xmlns:p14="http://schemas.microsoft.com/office/powerpoint/2010/main" val="408161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D053A11-92AF-FE42-95A4-80D4CAE6FF8C}"/>
              </a:ext>
            </a:extLst>
          </p:cNvPr>
          <p:cNvSpPr txBox="1">
            <a:spLocks/>
          </p:cNvSpPr>
          <p:nvPr/>
        </p:nvSpPr>
        <p:spPr>
          <a:xfrm>
            <a:off x="0" y="357809"/>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A more artistic approach</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Tree>
    <p:extLst>
      <p:ext uri="{BB962C8B-B14F-4D97-AF65-F5344CB8AC3E}">
        <p14:creationId xmlns:p14="http://schemas.microsoft.com/office/powerpoint/2010/main" val="42867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912127" y="3094117"/>
            <a:ext cx="179536"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61</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Dear Data</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pic>
        <p:nvPicPr>
          <p:cNvPr id="2050" name="Picture 2">
            <a:extLst>
              <a:ext uri="{FF2B5EF4-FFF2-40B4-BE49-F238E27FC236}">
                <a16:creationId xmlns:a16="http://schemas.microsoft.com/office/drawing/2014/main" id="{4C5E6E2B-A3C0-6645-BF52-48D63C0A5E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839" b="35687"/>
          <a:stretch/>
        </p:blipFill>
        <p:spPr bwMode="auto">
          <a:xfrm>
            <a:off x="1568966" y="1395947"/>
            <a:ext cx="9054068" cy="54620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FD16D6-5B6E-784F-9D92-23CB254E5A97}"/>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1650665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912127" y="3094117"/>
            <a:ext cx="179536"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62</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Dear Data</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pic>
        <p:nvPicPr>
          <p:cNvPr id="3074" name="Picture 2">
            <a:extLst>
              <a:ext uri="{FF2B5EF4-FFF2-40B4-BE49-F238E27FC236}">
                <a16:creationId xmlns:a16="http://schemas.microsoft.com/office/drawing/2014/main" id="{5D1FE6B4-E254-924B-8B5F-9D5A4E28A4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557" b="35111"/>
          <a:stretch/>
        </p:blipFill>
        <p:spPr bwMode="auto">
          <a:xfrm>
            <a:off x="1713746" y="1367952"/>
            <a:ext cx="8764508" cy="54469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7368F4-2D78-FD46-9C20-EE3A18DCE0B2}"/>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3201651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912127" y="3094117"/>
            <a:ext cx="179536"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63</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Dear Data</a:t>
            </a:r>
          </a:p>
        </p:txBody>
      </p:sp>
      <p:pic>
        <p:nvPicPr>
          <p:cNvPr id="3074" name="Picture 2">
            <a:extLst>
              <a:ext uri="{FF2B5EF4-FFF2-40B4-BE49-F238E27FC236}">
                <a16:creationId xmlns:a16="http://schemas.microsoft.com/office/drawing/2014/main" id="{5D1FE6B4-E254-924B-8B5F-9D5A4E28A4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1" t="68077" r="-1391" b="2133"/>
          <a:stretch/>
        </p:blipFill>
        <p:spPr bwMode="auto">
          <a:xfrm>
            <a:off x="1713746" y="1325880"/>
            <a:ext cx="8764508" cy="55321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71A12-C8A3-A946-9704-11099B484BB7}"/>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3589946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912127" y="3094117"/>
            <a:ext cx="179536"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64</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endParaRPr lang="en-US" dirty="0">
              <a:latin typeface="Calibri Light" panose="020F0302020204030204" pitchFamily="34" charset="0"/>
              <a:cs typeface="Calibri Light" panose="020F0302020204030204" pitchFamily="34" charset="0"/>
            </a:endParaRP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pic>
        <p:nvPicPr>
          <p:cNvPr id="1026" name="Picture 2">
            <a:extLst>
              <a:ext uri="{FF2B5EF4-FFF2-40B4-BE49-F238E27FC236}">
                <a16:creationId xmlns:a16="http://schemas.microsoft.com/office/drawing/2014/main" id="{CC2233DB-22EB-7E4F-9640-E670D24B9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27" y="1949450"/>
            <a:ext cx="3310891" cy="44145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 text, application, email&#10;&#10;Description automatically generated">
            <a:extLst>
              <a:ext uri="{FF2B5EF4-FFF2-40B4-BE49-F238E27FC236}">
                <a16:creationId xmlns:a16="http://schemas.microsoft.com/office/drawing/2014/main" id="{2290EC51-FAC0-F34F-9E7C-65F2B0BD8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919" y="2336165"/>
            <a:ext cx="7699182" cy="3582670"/>
          </a:xfrm>
          <a:prstGeom prst="rect">
            <a:avLst/>
          </a:prstGeom>
        </p:spPr>
      </p:pic>
    </p:spTree>
    <p:extLst>
      <p:ext uri="{BB962C8B-B14F-4D97-AF65-F5344CB8AC3E}">
        <p14:creationId xmlns:p14="http://schemas.microsoft.com/office/powerpoint/2010/main" val="421949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912127" y="3094117"/>
            <a:ext cx="179536"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65</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Physical Visualizations</a:t>
            </a:r>
          </a:p>
        </p:txBody>
      </p:sp>
      <p:pic>
        <p:nvPicPr>
          <p:cNvPr id="5122" name="Picture 2" descr="The Room of Change - © La Triennale di Milano - foto Gianluca Di Ioia">
            <a:extLst>
              <a:ext uri="{FF2B5EF4-FFF2-40B4-BE49-F238E27FC236}">
                <a16:creationId xmlns:a16="http://schemas.microsoft.com/office/drawing/2014/main" id="{7EFBDD7C-501D-7E48-AD45-9FAB419F9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010" y="1884096"/>
            <a:ext cx="7459980" cy="46500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E9D0CF-FCCA-BA4F-869D-03766F3A15F4}"/>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556597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66</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Physical Visualizations</a:t>
            </a:r>
          </a:p>
        </p:txBody>
      </p:sp>
      <p:pic>
        <p:nvPicPr>
          <p:cNvPr id="6146" name="Picture 2" descr="The Room of Change - © La Triennale di Milano - foto Gianluca Di Ioia">
            <a:extLst>
              <a:ext uri="{FF2B5EF4-FFF2-40B4-BE49-F238E27FC236}">
                <a16:creationId xmlns:a16="http://schemas.microsoft.com/office/drawing/2014/main" id="{A033F778-3F8C-3A44-806C-6A16C206B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960880"/>
            <a:ext cx="7124700" cy="4749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xperiencing the data wall through our AR app">
            <a:extLst>
              <a:ext uri="{FF2B5EF4-FFF2-40B4-BE49-F238E27FC236}">
                <a16:creationId xmlns:a16="http://schemas.microsoft.com/office/drawing/2014/main" id="{972760AB-065A-DD42-B268-9881F96C7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480" y="2076133"/>
            <a:ext cx="6772171" cy="45192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EB6B53-DBF7-7741-9BDB-81F20DDAEBB1}"/>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2315128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67</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Physical Visualizations</a:t>
            </a:r>
          </a:p>
        </p:txBody>
      </p:sp>
      <p:pic>
        <p:nvPicPr>
          <p:cNvPr id="7170" name="Picture 2">
            <a:extLst>
              <a:ext uri="{FF2B5EF4-FFF2-40B4-BE49-F238E27FC236}">
                <a16:creationId xmlns:a16="http://schemas.microsoft.com/office/drawing/2014/main" id="{03752DDC-8644-7341-A9C7-3F649C86B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874520"/>
            <a:ext cx="7332345" cy="488823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9009D59-3E0C-5043-84CA-6CCF232A0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110" y="2200910"/>
            <a:ext cx="6350000" cy="4235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5DC2BC-8E71-A24A-A7F0-4EE3911502BD}"/>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2784724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68</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information is beautiful</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pic>
        <p:nvPicPr>
          <p:cNvPr id="8194" name="Picture 2" descr="Knowledge is Beautiful by David McCandless">
            <a:extLst>
              <a:ext uri="{FF2B5EF4-FFF2-40B4-BE49-F238E27FC236}">
                <a16:creationId xmlns:a16="http://schemas.microsoft.com/office/drawing/2014/main" id="{1A18BA9C-503B-3041-A8A0-3E0D66331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2185670"/>
            <a:ext cx="10160000" cy="3492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informationisbeautiful.net</a:t>
            </a:r>
            <a:r>
              <a:rPr lang="en-US" kern="0" dirty="0">
                <a:solidFill>
                  <a:srgbClr val="000000"/>
                </a:solidFill>
                <a:latin typeface="Gill Sans"/>
                <a:cs typeface="Gill Sans"/>
                <a:sym typeface="Gill Sans"/>
              </a:rPr>
              <a:t>/books/</a:t>
            </a:r>
          </a:p>
        </p:txBody>
      </p:sp>
    </p:spTree>
    <p:extLst>
      <p:ext uri="{BB962C8B-B14F-4D97-AF65-F5344CB8AC3E}">
        <p14:creationId xmlns:p14="http://schemas.microsoft.com/office/powerpoint/2010/main" val="3708044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69</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information is beautiful</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80810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informationisbeautiful.net</a:t>
            </a:r>
            <a:r>
              <a:rPr lang="en-US" kern="0" dirty="0">
                <a:solidFill>
                  <a:srgbClr val="000000"/>
                </a:solidFill>
                <a:latin typeface="Gill Sans"/>
                <a:cs typeface="Gill Sans"/>
                <a:sym typeface="Gill Sans"/>
              </a:rPr>
              <a:t>/visualizations/top-500-passwords-visualized/</a:t>
            </a:r>
          </a:p>
        </p:txBody>
      </p:sp>
      <p:pic>
        <p:nvPicPr>
          <p:cNvPr id="3" name="Picture 2" descr="Text&#10;&#10;Description automatically generated">
            <a:extLst>
              <a:ext uri="{FF2B5EF4-FFF2-40B4-BE49-F238E27FC236}">
                <a16:creationId xmlns:a16="http://schemas.microsoft.com/office/drawing/2014/main" id="{FE7F8A57-603A-194F-9C94-3A7F58803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010" y="1806014"/>
            <a:ext cx="6951980" cy="4560422"/>
          </a:xfrm>
          <a:prstGeom prst="rect">
            <a:avLst/>
          </a:prstGeom>
        </p:spPr>
      </p:pic>
    </p:spTree>
    <p:extLst>
      <p:ext uri="{BB962C8B-B14F-4D97-AF65-F5344CB8AC3E}">
        <p14:creationId xmlns:p14="http://schemas.microsoft.com/office/powerpoint/2010/main" val="2580827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3" name="Rectangle 2">
            <a:extLst>
              <a:ext uri="{FF2B5EF4-FFF2-40B4-BE49-F238E27FC236}">
                <a16:creationId xmlns:a16="http://schemas.microsoft.com/office/drawing/2014/main" id="{8060A8FC-0F2E-3542-B9F4-0861A61F1421}"/>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4" name="Rectangle 3">
            <a:extLst>
              <a:ext uri="{FF2B5EF4-FFF2-40B4-BE49-F238E27FC236}">
                <a16:creationId xmlns:a16="http://schemas.microsoft.com/office/drawing/2014/main" id="{6A4EAB6C-A3E8-5744-80C0-FAC9D7E4E9AA}"/>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7595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70</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information is beautiful</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80810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informationisbeautiful.net</a:t>
            </a:r>
            <a:r>
              <a:rPr lang="en-US" kern="0" dirty="0">
                <a:solidFill>
                  <a:srgbClr val="000000"/>
                </a:solidFill>
                <a:latin typeface="Gill Sans"/>
                <a:cs typeface="Gill Sans"/>
                <a:sym typeface="Gill Sans"/>
              </a:rPr>
              <a:t>/visualizations/best-in-show-</a:t>
            </a:r>
            <a:r>
              <a:rPr lang="en-US" kern="0" dirty="0" err="1">
                <a:solidFill>
                  <a:srgbClr val="000000"/>
                </a:solidFill>
                <a:latin typeface="Gill Sans"/>
                <a:cs typeface="Gill Sans"/>
                <a:sym typeface="Gill Sans"/>
              </a:rPr>
              <a:t>whats</a:t>
            </a:r>
            <a:r>
              <a:rPr lang="en-US" kern="0" dirty="0">
                <a:solidFill>
                  <a:srgbClr val="000000"/>
                </a:solidFill>
                <a:latin typeface="Gill Sans"/>
                <a:cs typeface="Gill Sans"/>
                <a:sym typeface="Gill Sans"/>
              </a:rPr>
              <a:t>-the-top-data-dog/</a:t>
            </a:r>
          </a:p>
        </p:txBody>
      </p:sp>
      <p:pic>
        <p:nvPicPr>
          <p:cNvPr id="6" name="Picture 5" descr="Map&#10;&#10;Description automatically generated with low confidence">
            <a:extLst>
              <a:ext uri="{FF2B5EF4-FFF2-40B4-BE49-F238E27FC236}">
                <a16:creationId xmlns:a16="http://schemas.microsoft.com/office/drawing/2014/main" id="{C2540B4E-47EB-0C44-A2EB-81CA6981B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520" y="1391963"/>
            <a:ext cx="7680960" cy="4919010"/>
          </a:xfrm>
          <a:prstGeom prst="rect">
            <a:avLst/>
          </a:prstGeom>
        </p:spPr>
      </p:pic>
    </p:spTree>
    <p:extLst>
      <p:ext uri="{BB962C8B-B14F-4D97-AF65-F5344CB8AC3E}">
        <p14:creationId xmlns:p14="http://schemas.microsoft.com/office/powerpoint/2010/main" val="305755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71</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information is beautiful</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80810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informationisbeautiful.net</a:t>
            </a:r>
            <a:r>
              <a:rPr lang="en-US" kern="0" dirty="0">
                <a:solidFill>
                  <a:srgbClr val="000000"/>
                </a:solidFill>
                <a:latin typeface="Gill Sans"/>
                <a:cs typeface="Gill Sans"/>
                <a:sym typeface="Gill Sans"/>
              </a:rPr>
              <a:t>/visualizations/based-on-a-true-true-story/</a:t>
            </a:r>
          </a:p>
        </p:txBody>
      </p:sp>
      <p:pic>
        <p:nvPicPr>
          <p:cNvPr id="3" name="Picture 2" descr="Chart, bar chart&#10;&#10;Description automatically generated">
            <a:extLst>
              <a:ext uri="{FF2B5EF4-FFF2-40B4-BE49-F238E27FC236}">
                <a16:creationId xmlns:a16="http://schemas.microsoft.com/office/drawing/2014/main" id="{35D9A765-C9E9-064C-9663-3E597432E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035" y="1390969"/>
            <a:ext cx="7543930" cy="5007976"/>
          </a:xfrm>
          <a:prstGeom prst="rect">
            <a:avLst/>
          </a:prstGeom>
        </p:spPr>
      </p:pic>
    </p:spTree>
    <p:extLst>
      <p:ext uri="{BB962C8B-B14F-4D97-AF65-F5344CB8AC3E}">
        <p14:creationId xmlns:p14="http://schemas.microsoft.com/office/powerpoint/2010/main" val="4158828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72</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Michelle Rial</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www.michellerial.com</a:t>
            </a:r>
            <a:r>
              <a:rPr lang="en-US" kern="0" dirty="0">
                <a:solidFill>
                  <a:srgbClr val="000000"/>
                </a:solidFill>
                <a:latin typeface="Gill Sans"/>
                <a:cs typeface="Gill Sans"/>
                <a:sym typeface="Gill Sans"/>
              </a:rPr>
              <a:t>/</a:t>
            </a:r>
          </a:p>
        </p:txBody>
      </p:sp>
      <p:pic>
        <p:nvPicPr>
          <p:cNvPr id="12290" name="Picture 2">
            <a:extLst>
              <a:ext uri="{FF2B5EF4-FFF2-40B4-BE49-F238E27FC236}">
                <a16:creationId xmlns:a16="http://schemas.microsoft.com/office/drawing/2014/main" id="{110FE836-9693-7747-857E-3439C90F64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00" r="18960"/>
          <a:stretch/>
        </p:blipFill>
        <p:spPr bwMode="auto">
          <a:xfrm>
            <a:off x="533400" y="2736850"/>
            <a:ext cx="330708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2BBC4932-FFA6-534E-9544-1B001D41A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480" y="1990725"/>
            <a:ext cx="8547100"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060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73</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Michelle Rial – Am I Overthinking This?</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www.michellerial.com</a:t>
            </a:r>
            <a:r>
              <a:rPr lang="en-US" kern="0" dirty="0">
                <a:solidFill>
                  <a:srgbClr val="000000"/>
                </a:solidFill>
                <a:latin typeface="Gill Sans"/>
                <a:cs typeface="Gill Sans"/>
                <a:sym typeface="Gill Sans"/>
              </a:rPr>
              <a:t>/</a:t>
            </a:r>
          </a:p>
        </p:txBody>
      </p:sp>
      <p:pic>
        <p:nvPicPr>
          <p:cNvPr id="3" name="Picture 2" descr="A picture containing text, indoor&#10;&#10;Description automatically generated">
            <a:extLst>
              <a:ext uri="{FF2B5EF4-FFF2-40B4-BE49-F238E27FC236}">
                <a16:creationId xmlns:a16="http://schemas.microsoft.com/office/drawing/2014/main" id="{98B00677-A226-F141-8C82-4ED249BAD651}"/>
              </a:ext>
            </a:extLst>
          </p:cNvPr>
          <p:cNvPicPr>
            <a:picLocks noChangeAspect="1"/>
          </p:cNvPicPr>
          <p:nvPr/>
        </p:nvPicPr>
        <p:blipFill rotWithShape="1">
          <a:blip r:embed="rId2">
            <a:extLst>
              <a:ext uri="{28A0092B-C50C-407E-A947-70E740481C1C}">
                <a14:useLocalDpi xmlns:a14="http://schemas.microsoft.com/office/drawing/2010/main" val="0"/>
              </a:ext>
            </a:extLst>
          </a:blip>
          <a:srcRect l="17166" r="10833"/>
          <a:stretch/>
        </p:blipFill>
        <p:spPr>
          <a:xfrm rot="5400000">
            <a:off x="1567282" y="1823033"/>
            <a:ext cx="4272077" cy="4450080"/>
          </a:xfrm>
          <a:prstGeom prst="rect">
            <a:avLst/>
          </a:prstGeom>
        </p:spPr>
      </p:pic>
      <p:pic>
        <p:nvPicPr>
          <p:cNvPr id="7" name="Picture 6" descr="A picture containing text, indoor&#10;&#10;Description automatically generated">
            <a:extLst>
              <a:ext uri="{FF2B5EF4-FFF2-40B4-BE49-F238E27FC236}">
                <a16:creationId xmlns:a16="http://schemas.microsoft.com/office/drawing/2014/main" id="{20B84EB0-4DC4-A94E-8832-581E15E3A645}"/>
              </a:ext>
            </a:extLst>
          </p:cNvPr>
          <p:cNvPicPr>
            <a:picLocks noChangeAspect="1"/>
          </p:cNvPicPr>
          <p:nvPr/>
        </p:nvPicPr>
        <p:blipFill rotWithShape="1">
          <a:blip r:embed="rId3">
            <a:extLst>
              <a:ext uri="{28A0092B-C50C-407E-A947-70E740481C1C}">
                <a14:useLocalDpi xmlns:a14="http://schemas.microsoft.com/office/drawing/2010/main" val="0"/>
              </a:ext>
            </a:extLst>
          </a:blip>
          <a:srcRect l="16000" t="7333" r="19445" b="1778"/>
          <a:stretch/>
        </p:blipFill>
        <p:spPr>
          <a:xfrm rot="5400000">
            <a:off x="6774736" y="1794163"/>
            <a:ext cx="4214338" cy="4450080"/>
          </a:xfrm>
          <a:prstGeom prst="rect">
            <a:avLst/>
          </a:prstGeom>
        </p:spPr>
      </p:pic>
    </p:spTree>
    <p:extLst>
      <p:ext uri="{BB962C8B-B14F-4D97-AF65-F5344CB8AC3E}">
        <p14:creationId xmlns:p14="http://schemas.microsoft.com/office/powerpoint/2010/main" val="3405264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74</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Michelle Rial – Am I Overthinking This?</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www.michellerial.com</a:t>
            </a:r>
            <a:r>
              <a:rPr lang="en-US" kern="0" dirty="0">
                <a:solidFill>
                  <a:srgbClr val="000000"/>
                </a:solidFill>
                <a:latin typeface="Gill Sans"/>
                <a:cs typeface="Gill Sans"/>
                <a:sym typeface="Gill Sans"/>
              </a:rPr>
              <a:t>/</a:t>
            </a:r>
          </a:p>
        </p:txBody>
      </p:sp>
      <p:pic>
        <p:nvPicPr>
          <p:cNvPr id="6" name="Picture 5" descr="A picture containing text, indoor&#10;&#10;Description automatically generated">
            <a:extLst>
              <a:ext uri="{FF2B5EF4-FFF2-40B4-BE49-F238E27FC236}">
                <a16:creationId xmlns:a16="http://schemas.microsoft.com/office/drawing/2014/main" id="{F73A619D-D978-664A-A0A9-C1B9A550DD03}"/>
              </a:ext>
            </a:extLst>
          </p:cNvPr>
          <p:cNvPicPr>
            <a:picLocks noChangeAspect="1"/>
          </p:cNvPicPr>
          <p:nvPr/>
        </p:nvPicPr>
        <p:blipFill rotWithShape="1">
          <a:blip r:embed="rId2">
            <a:extLst>
              <a:ext uri="{28A0092B-C50C-407E-A947-70E740481C1C}">
                <a14:useLocalDpi xmlns:a14="http://schemas.microsoft.com/office/drawing/2010/main" val="0"/>
              </a:ext>
            </a:extLst>
          </a:blip>
          <a:srcRect l="10972" t="7486" r="11014"/>
          <a:stretch/>
        </p:blipFill>
        <p:spPr>
          <a:xfrm rot="5400000">
            <a:off x="1894487" y="2131146"/>
            <a:ext cx="4237744" cy="3769042"/>
          </a:xfrm>
          <a:prstGeom prst="rect">
            <a:avLst/>
          </a:prstGeom>
        </p:spPr>
      </p:pic>
      <p:pic>
        <p:nvPicPr>
          <p:cNvPr id="10" name="Picture 9" descr="A picture containing text, indoor&#10;&#10;Description automatically generated">
            <a:extLst>
              <a:ext uri="{FF2B5EF4-FFF2-40B4-BE49-F238E27FC236}">
                <a16:creationId xmlns:a16="http://schemas.microsoft.com/office/drawing/2014/main" id="{BB725063-CAAA-5C4C-82C5-6A7E15E9BCE6}"/>
              </a:ext>
            </a:extLst>
          </p:cNvPr>
          <p:cNvPicPr>
            <a:picLocks noChangeAspect="1"/>
          </p:cNvPicPr>
          <p:nvPr/>
        </p:nvPicPr>
        <p:blipFill rotWithShape="1">
          <a:blip r:embed="rId3">
            <a:extLst>
              <a:ext uri="{28A0092B-C50C-407E-A947-70E740481C1C}">
                <a14:useLocalDpi xmlns:a14="http://schemas.microsoft.com/office/drawing/2010/main" val="0"/>
              </a:ext>
            </a:extLst>
          </a:blip>
          <a:srcRect l="8001" r="13986"/>
          <a:stretch/>
        </p:blipFill>
        <p:spPr>
          <a:xfrm rot="5400000">
            <a:off x="6425623" y="1978653"/>
            <a:ext cx="4237745" cy="4074030"/>
          </a:xfrm>
          <a:prstGeom prst="rect">
            <a:avLst/>
          </a:prstGeom>
        </p:spPr>
      </p:pic>
    </p:spTree>
    <p:extLst>
      <p:ext uri="{BB962C8B-B14F-4D97-AF65-F5344CB8AC3E}">
        <p14:creationId xmlns:p14="http://schemas.microsoft.com/office/powerpoint/2010/main" val="4257513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80B0-766C-9840-A692-173CC3C3CDD3}"/>
              </a:ext>
            </a:extLst>
          </p:cNvPr>
          <p:cNvSpPr>
            <a:spLocks noGrp="1"/>
          </p:cNvSpPr>
          <p:nvPr>
            <p:ph type="ctrTitle"/>
          </p:nvPr>
        </p:nvSpPr>
        <p:spPr>
          <a:xfrm>
            <a:off x="0" y="1977764"/>
            <a:ext cx="12191999" cy="2387600"/>
          </a:xfrm>
          <a:solidFill>
            <a:srgbClr val="80A7A7"/>
          </a:solidFill>
        </p:spPr>
        <p:txBody>
          <a:bodyPr anchor="ctr">
            <a:normAutofit/>
          </a:bodyPr>
          <a:lstStyle/>
          <a:p>
            <a:r>
              <a:rPr lang="en-US" dirty="0">
                <a:solidFill>
                  <a:schemeClr val="bg1"/>
                </a:solidFill>
              </a:rPr>
              <a:t>Take 15 mins for TRACE evals</a:t>
            </a:r>
          </a:p>
        </p:txBody>
      </p:sp>
    </p:spTree>
    <p:extLst>
      <p:ext uri="{BB962C8B-B14F-4D97-AF65-F5344CB8AC3E}">
        <p14:creationId xmlns:p14="http://schemas.microsoft.com/office/powerpoint/2010/main" val="38307279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80B0-766C-9840-A692-173CC3C3CDD3}"/>
              </a:ext>
            </a:extLst>
          </p:cNvPr>
          <p:cNvSpPr>
            <a:spLocks noGrp="1"/>
          </p:cNvSpPr>
          <p:nvPr>
            <p:ph type="ctrTitle"/>
          </p:nvPr>
        </p:nvSpPr>
        <p:spPr>
          <a:xfrm>
            <a:off x="0" y="1977764"/>
            <a:ext cx="12191999" cy="2387600"/>
          </a:xfrm>
          <a:solidFill>
            <a:srgbClr val="80A7A7"/>
          </a:solidFill>
        </p:spPr>
        <p:txBody>
          <a:bodyPr anchor="ctr">
            <a:normAutofit fontScale="90000"/>
          </a:bodyPr>
          <a:lstStyle/>
          <a:p>
            <a:r>
              <a:rPr lang="en-US" dirty="0">
                <a:solidFill>
                  <a:schemeClr val="bg1"/>
                </a:solidFill>
              </a:rPr>
              <a:t>Intro to Visualization Research: Example of my work in visualization for communication</a:t>
            </a:r>
          </a:p>
        </p:txBody>
      </p:sp>
    </p:spTree>
    <p:extLst>
      <p:ext uri="{BB962C8B-B14F-4D97-AF65-F5344CB8AC3E}">
        <p14:creationId xmlns:p14="http://schemas.microsoft.com/office/powerpoint/2010/main" val="2567661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Medical Risk Communication </a:t>
            </a:r>
          </a:p>
        </p:txBody>
      </p:sp>
      <p:pic>
        <p:nvPicPr>
          <p:cNvPr id="3" name="Picture 10">
            <a:extLst>
              <a:ext uri="{FF2B5EF4-FFF2-40B4-BE49-F238E27FC236}">
                <a16:creationId xmlns:a16="http://schemas.microsoft.com/office/drawing/2014/main" id="{C40BBA4A-7719-5AEE-ACFB-648564C98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A picture containing drawing&#10;&#10;Description automatically generated">
            <a:extLst>
              <a:ext uri="{FF2B5EF4-FFF2-40B4-BE49-F238E27FC236}">
                <a16:creationId xmlns:a16="http://schemas.microsoft.com/office/drawing/2014/main" id="{364F610D-C7C3-703B-AC0A-E99BA182C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a:extLst>
              <a:ext uri="{FF2B5EF4-FFF2-40B4-BE49-F238E27FC236}">
                <a16:creationId xmlns:a16="http://schemas.microsoft.com/office/drawing/2014/main" id="{A427CCE5-6D05-B82A-4141-FDE6737F8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501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F532C4-3074-F243-9815-A0EA6C8CF793}"/>
              </a:ext>
            </a:extLst>
          </p:cNvPr>
          <p:cNvSpPr>
            <a:spLocks noGrp="1"/>
          </p:cNvSpPr>
          <p:nvPr>
            <p:ph idx="1"/>
          </p:nvPr>
        </p:nvSpPr>
        <p:spPr>
          <a:xfrm>
            <a:off x="833410" y="1721579"/>
            <a:ext cx="10515600" cy="4445000"/>
          </a:xfrm>
        </p:spPr>
        <p:txBody>
          <a:bodyPr/>
          <a:lstStyle/>
          <a:p>
            <a:pPr marL="0" indent="0">
              <a:buNone/>
              <a:defRPr/>
            </a:pPr>
            <a:endParaRPr lang="en-US" dirty="0">
              <a:solidFill>
                <a:schemeClr val="tx2"/>
              </a:solidFill>
            </a:endParaRPr>
          </a:p>
          <a:p>
            <a:pPr marL="0" indent="0">
              <a:buNone/>
              <a:defRPr/>
            </a:pPr>
            <a:r>
              <a:rPr lang="en-US" dirty="0">
                <a:solidFill>
                  <a:schemeClr val="tx2"/>
                </a:solidFill>
              </a:rPr>
              <a:t>The probability of breast cancer is 1% for women at age forty who participate in routine screening. If a woman has breast cancer, the probability is 80% that she will get a positive mammography. If a woman does not have breast cancer, the probability is 9.6% that she will also get a positive mammography. </a:t>
            </a:r>
          </a:p>
          <a:p>
            <a:pPr marL="0" indent="0">
              <a:buNone/>
              <a:defRPr/>
            </a:pPr>
            <a:endParaRPr lang="en-US" dirty="0">
              <a:solidFill>
                <a:schemeClr val="tx2"/>
              </a:solidFill>
            </a:endParaRPr>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solidFill>
                <a:schemeClr val="tx2"/>
              </a:solidFill>
            </a:endParaRPr>
          </a:p>
        </p:txBody>
      </p:sp>
      <p:pic>
        <p:nvPicPr>
          <p:cNvPr id="30723" name="Picture 10">
            <a:extLst>
              <a:ext uri="{FF2B5EF4-FFF2-40B4-BE49-F238E27FC236}">
                <a16:creationId xmlns:a16="http://schemas.microsoft.com/office/drawing/2014/main" id="{58AD1D90-4687-7548-A044-CC7FF8224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7" descr="A picture containing drawing&#10;&#10;Description automatically generated">
            <a:extLst>
              <a:ext uri="{FF2B5EF4-FFF2-40B4-BE49-F238E27FC236}">
                <a16:creationId xmlns:a16="http://schemas.microsoft.com/office/drawing/2014/main" id="{4B8B3E0B-861E-704E-99E8-53D3B8D6E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16">
            <a:extLst>
              <a:ext uri="{FF2B5EF4-FFF2-40B4-BE49-F238E27FC236}">
                <a16:creationId xmlns:a16="http://schemas.microsoft.com/office/drawing/2014/main" id="{77044567-86C5-9041-90A8-32F00A765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A964529C-4E9F-4946-B45F-4B920E4F39A2}"/>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Tree>
    <p:extLst>
      <p:ext uri="{BB962C8B-B14F-4D97-AF65-F5344CB8AC3E}">
        <p14:creationId xmlns:p14="http://schemas.microsoft.com/office/powerpoint/2010/main" val="2516495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Bayesian Reasoning</a:t>
            </a:r>
          </a:p>
        </p:txBody>
      </p:sp>
      <p:pic>
        <p:nvPicPr>
          <p:cNvPr id="1026" name="Picture 2" descr="What is Bayes Rule?. Bayes rule provides us with a way to… | by Devin Soni  👑 | Towards Data Science">
            <a:extLst>
              <a:ext uri="{FF2B5EF4-FFF2-40B4-BE49-F238E27FC236}">
                <a16:creationId xmlns:a16="http://schemas.microsoft.com/office/drawing/2014/main" id="{1F0AA88A-BA92-6043-8DDF-3D694146C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100" y="1690688"/>
            <a:ext cx="9321800" cy="3759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D02868-BA5F-BB4F-B7D5-DCDB74A15F35}"/>
              </a:ext>
            </a:extLst>
          </p:cNvPr>
          <p:cNvSpPr txBox="1"/>
          <p:nvPr/>
        </p:nvSpPr>
        <p:spPr>
          <a:xfrm>
            <a:off x="164892" y="6492875"/>
            <a:ext cx="4374916" cy="261610"/>
          </a:xfrm>
          <a:prstGeom prst="rect">
            <a:avLst/>
          </a:prstGeom>
          <a:noFill/>
        </p:spPr>
        <p:txBody>
          <a:bodyPr wrap="none" rtlCol="0">
            <a:spAutoFit/>
          </a:bodyPr>
          <a:lstStyle/>
          <a:p>
            <a:r>
              <a:rPr lang="en-US" sz="1100" dirty="0"/>
              <a:t>https://</a:t>
            </a:r>
            <a:r>
              <a:rPr lang="en-US" sz="1100" dirty="0" err="1"/>
              <a:t>miro.medium.com</a:t>
            </a:r>
            <a:r>
              <a:rPr lang="en-US" sz="1100" dirty="0"/>
              <a:t>/max/1468/1*LB-G6WBuswEfpg20FMighA.png</a:t>
            </a:r>
          </a:p>
        </p:txBody>
      </p:sp>
      <p:pic>
        <p:nvPicPr>
          <p:cNvPr id="5" name="Picture 10">
            <a:extLst>
              <a:ext uri="{FF2B5EF4-FFF2-40B4-BE49-F238E27FC236}">
                <a16:creationId xmlns:a16="http://schemas.microsoft.com/office/drawing/2014/main" id="{CFDDDE7C-57B9-6EE1-F2D0-6813C1D8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6999EE61-D534-9010-9D92-9A157A929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6">
            <a:extLst>
              <a:ext uri="{FF2B5EF4-FFF2-40B4-BE49-F238E27FC236}">
                <a16:creationId xmlns:a16="http://schemas.microsoft.com/office/drawing/2014/main" id="{31EB709F-1099-62C7-6F17-9488EC6BF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0595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3" name="Rectangle 2">
            <a:extLst>
              <a:ext uri="{FF2B5EF4-FFF2-40B4-BE49-F238E27FC236}">
                <a16:creationId xmlns:a16="http://schemas.microsoft.com/office/drawing/2014/main" id="{8060A8FC-0F2E-3542-B9F4-0861A61F1421}"/>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4" name="Rectangle 3">
            <a:extLst>
              <a:ext uri="{FF2B5EF4-FFF2-40B4-BE49-F238E27FC236}">
                <a16:creationId xmlns:a16="http://schemas.microsoft.com/office/drawing/2014/main" id="{6A4EAB6C-A3E8-5744-80C0-FAC9D7E4E9AA}"/>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7276D47-C4DB-374A-BF3A-18C26AAAFB3B}"/>
              </a:ext>
            </a:extLst>
          </p:cNvPr>
          <p:cNvSpPr/>
          <p:nvPr/>
        </p:nvSpPr>
        <p:spPr>
          <a:xfrm>
            <a:off x="5558018" y="1882417"/>
            <a:ext cx="2695353"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Validation</a:t>
            </a:r>
          </a:p>
        </p:txBody>
      </p:sp>
    </p:spTree>
    <p:extLst>
      <p:ext uri="{BB962C8B-B14F-4D97-AF65-F5344CB8AC3E}">
        <p14:creationId xmlns:p14="http://schemas.microsoft.com/office/powerpoint/2010/main" val="1132430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1">
            <a:extLst>
              <a:ext uri="{FF2B5EF4-FFF2-40B4-BE49-F238E27FC236}">
                <a16:creationId xmlns:a16="http://schemas.microsoft.com/office/drawing/2014/main" id="{481C2A39-6294-9B40-861C-A948691B4F93}"/>
              </a:ext>
            </a:extLst>
          </p:cNvPr>
          <p:cNvSpPr>
            <a:spLocks noGrp="1"/>
          </p:cNvSpPr>
          <p:nvPr>
            <p:ph idx="1"/>
          </p:nvPr>
        </p:nvSpPr>
        <p:spPr>
          <a:xfrm>
            <a:off x="833410" y="1721579"/>
            <a:ext cx="10515600" cy="4445000"/>
          </a:xfrm>
        </p:spPr>
        <p:txBody>
          <a:bodyPr/>
          <a:lstStyle/>
          <a:p>
            <a:pPr marL="0" indent="0">
              <a:buNone/>
              <a:defRPr/>
            </a:pPr>
            <a:endParaRPr lang="en-US" dirty="0">
              <a:solidFill>
                <a:schemeClr val="tx2">
                  <a:alpha val="20000"/>
                </a:schemeClr>
              </a:solidFill>
            </a:endParaRPr>
          </a:p>
          <a:p>
            <a:pPr marL="0" indent="0">
              <a:buNone/>
              <a:defRPr/>
            </a:pPr>
            <a:r>
              <a:rPr lang="en-US" dirty="0">
                <a:solidFill>
                  <a:schemeClr val="tx2">
                    <a:alpha val="20000"/>
                  </a:schemeClr>
                </a:solidFill>
              </a:rPr>
              <a:t>The probability of breast cancer is 1% for women at age forty who participate in routine screening. If a woman has breast cancer, the probability is 80% that she will get a positive mammography. If a woman does not have breast cancer, the probability is 9.6% that she will also get a positive mammography. </a:t>
            </a:r>
          </a:p>
          <a:p>
            <a:pPr marL="0" indent="0">
              <a:buNone/>
              <a:defRPr/>
            </a:pPr>
            <a:endParaRPr lang="en-US" dirty="0">
              <a:solidFill>
                <a:schemeClr val="tx2">
                  <a:alpha val="20000"/>
                </a:schemeClr>
              </a:solidFill>
            </a:endParaRPr>
          </a:p>
          <a:p>
            <a:pPr marL="0" indent="0">
              <a:buNone/>
              <a:defRPr/>
            </a:pPr>
            <a:r>
              <a:rPr lang="en-US" i="1" dirty="0">
                <a:solidFill>
                  <a:schemeClr val="tx2">
                    <a:alpha val="20000"/>
                  </a:schemeClr>
                </a:solidFill>
              </a:rPr>
              <a:t>A woman in this age group had a positive mammography in a routine screening. What is the probability that she actually has breast cancer?</a:t>
            </a:r>
          </a:p>
          <a:p>
            <a:pPr marL="0" indent="0">
              <a:buNone/>
              <a:defRPr/>
            </a:pPr>
            <a:endParaRPr lang="en-US" dirty="0">
              <a:solidFill>
                <a:schemeClr val="tx2">
                  <a:alpha val="20000"/>
                </a:schemeClr>
              </a:solidFill>
            </a:endParaRPr>
          </a:p>
        </p:txBody>
      </p:sp>
      <p:sp>
        <p:nvSpPr>
          <p:cNvPr id="19" name="Title 1">
            <a:extLst>
              <a:ext uri="{FF2B5EF4-FFF2-40B4-BE49-F238E27FC236}">
                <a16:creationId xmlns:a16="http://schemas.microsoft.com/office/drawing/2014/main" id="{C7EDF4BC-1180-7C44-9EFF-D1A1DC45AD2E}"/>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pic>
        <p:nvPicPr>
          <p:cNvPr id="31747" name="Graphic 6" descr="Confused person">
            <a:extLst>
              <a:ext uri="{FF2B5EF4-FFF2-40B4-BE49-F238E27FC236}">
                <a16:creationId xmlns:a16="http://schemas.microsoft.com/office/drawing/2014/main" id="{0990EB98-8738-6047-8056-2D13D6E8E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79928"/>
            <a:ext cx="39370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Graphic 7" descr="Confused person">
            <a:extLst>
              <a:ext uri="{FF2B5EF4-FFF2-40B4-BE49-F238E27FC236}">
                <a16:creationId xmlns:a16="http://schemas.microsoft.com/office/drawing/2014/main" id="{C5A47628-A069-334B-9F8C-DE50F5CD7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991" y="2342886"/>
            <a:ext cx="3943614" cy="394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Graphic 13" descr="Stethoscope">
            <a:extLst>
              <a:ext uri="{FF2B5EF4-FFF2-40B4-BE49-F238E27FC236}">
                <a16:creationId xmlns:a16="http://schemas.microsoft.com/office/drawing/2014/main" id="{1653FFB0-54DF-4747-9A04-63A787C37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0" y="3087688"/>
            <a:ext cx="1436688"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Graphic 15" descr="First aid kit">
            <a:extLst>
              <a:ext uri="{FF2B5EF4-FFF2-40B4-BE49-F238E27FC236}">
                <a16:creationId xmlns:a16="http://schemas.microsoft.com/office/drawing/2014/main" id="{200BC24F-9990-4A43-87C4-331BA7A2F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2979" y="3873500"/>
            <a:ext cx="1436688"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Graphic 19" descr="Question mark">
            <a:extLst>
              <a:ext uri="{FF2B5EF4-FFF2-40B4-BE49-F238E27FC236}">
                <a16:creationId xmlns:a16="http://schemas.microsoft.com/office/drawing/2014/main" id="{337ACE3C-2F29-E543-B6DF-C2B0CB0D81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32821">
            <a:off x="4037542" y="1952625"/>
            <a:ext cx="1086115" cy="108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Graphic 20" descr="Question mark">
            <a:extLst>
              <a:ext uri="{FF2B5EF4-FFF2-40B4-BE49-F238E27FC236}">
                <a16:creationId xmlns:a16="http://schemas.microsoft.com/office/drawing/2014/main" id="{DF77B3ED-F8F0-3645-AAF5-196CF58056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32821">
            <a:off x="3402542" y="1541199"/>
            <a:ext cx="1086115" cy="108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Graphic 21" descr="Question mark">
            <a:extLst>
              <a:ext uri="{FF2B5EF4-FFF2-40B4-BE49-F238E27FC236}">
                <a16:creationId xmlns:a16="http://schemas.microsoft.com/office/drawing/2014/main" id="{66F8CA08-0D22-E540-B4A0-B52A97FEC9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43774">
            <a:off x="2587625" y="1977761"/>
            <a:ext cx="1086115" cy="108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Graphic 22" descr="Question mark">
            <a:extLst>
              <a:ext uri="{FF2B5EF4-FFF2-40B4-BE49-F238E27FC236}">
                <a16:creationId xmlns:a16="http://schemas.microsoft.com/office/drawing/2014/main" id="{1DD6F251-396D-A14C-B12C-AA238F45D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32821">
            <a:off x="8084345" y="1838854"/>
            <a:ext cx="1086114" cy="108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Graphic 23" descr="Question mark">
            <a:extLst>
              <a:ext uri="{FF2B5EF4-FFF2-40B4-BE49-F238E27FC236}">
                <a16:creationId xmlns:a16="http://schemas.microsoft.com/office/drawing/2014/main" id="{A2CCCC60-F042-AA45-947F-383F1C367C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32821">
            <a:off x="7449345" y="1428750"/>
            <a:ext cx="1086114" cy="108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6" name="Graphic 24" descr="Question mark">
            <a:extLst>
              <a:ext uri="{FF2B5EF4-FFF2-40B4-BE49-F238E27FC236}">
                <a16:creationId xmlns:a16="http://schemas.microsoft.com/office/drawing/2014/main" id="{4EBFC0A0-8BF5-7B4E-831F-45335C5E8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43774">
            <a:off x="6634428" y="1863991"/>
            <a:ext cx="1086114" cy="108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7" name="Picture 10">
            <a:extLst>
              <a:ext uri="{FF2B5EF4-FFF2-40B4-BE49-F238E27FC236}">
                <a16:creationId xmlns:a16="http://schemas.microsoft.com/office/drawing/2014/main" id="{8D3C1FCF-B3F4-DD40-8C26-8BE4886E72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8" name="Picture 7" descr="A picture containing drawing&#10;&#10;Description automatically generated">
            <a:extLst>
              <a:ext uri="{FF2B5EF4-FFF2-40B4-BE49-F238E27FC236}">
                <a16:creationId xmlns:a16="http://schemas.microsoft.com/office/drawing/2014/main" id="{B38E728B-6613-FC42-88D2-33C94C0035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9" name="Picture 16">
            <a:extLst>
              <a:ext uri="{FF2B5EF4-FFF2-40B4-BE49-F238E27FC236}">
                <a16:creationId xmlns:a16="http://schemas.microsoft.com/office/drawing/2014/main" id="{089DB42A-0176-9846-ACC4-85715006A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29272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10">
            <a:extLst>
              <a:ext uri="{FF2B5EF4-FFF2-40B4-BE49-F238E27FC236}">
                <a16:creationId xmlns:a16="http://schemas.microsoft.com/office/drawing/2014/main" id="{3B196AEC-6549-F140-A110-E965F1921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7" descr="A picture containing drawing&#10;&#10;Description automatically generated">
            <a:extLst>
              <a:ext uri="{FF2B5EF4-FFF2-40B4-BE49-F238E27FC236}">
                <a16:creationId xmlns:a16="http://schemas.microsoft.com/office/drawing/2014/main" id="{C4417AC0-9AB2-5C46-9B7C-A161ECDC7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9419167" y="596900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16">
            <a:extLst>
              <a:ext uri="{FF2B5EF4-FFF2-40B4-BE49-F238E27FC236}">
                <a16:creationId xmlns:a16="http://schemas.microsoft.com/office/drawing/2014/main" id="{4298E782-5FE4-DC40-AE8A-FF426BC6F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3667" y="609467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81D1D236-CAD6-E741-8206-AF7E8828DDC0}"/>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4" name="Content Placeholder 1">
            <a:extLst>
              <a:ext uri="{FF2B5EF4-FFF2-40B4-BE49-F238E27FC236}">
                <a16:creationId xmlns:a16="http://schemas.microsoft.com/office/drawing/2014/main" id="{2FCF0316-1C7B-704A-909E-F2C8C93BDAFD}"/>
              </a:ext>
            </a:extLst>
          </p:cNvPr>
          <p:cNvSpPr>
            <a:spLocks noGrp="1"/>
          </p:cNvSpPr>
          <p:nvPr>
            <p:ph idx="1"/>
          </p:nvPr>
        </p:nvSpPr>
        <p:spPr>
          <a:xfrm>
            <a:off x="833410" y="1721579"/>
            <a:ext cx="10515600" cy="4445000"/>
          </a:xfrm>
        </p:spPr>
        <p:txBody>
          <a:bodyPr/>
          <a:lstStyle/>
          <a:p>
            <a:pPr marL="0" indent="0">
              <a:buNone/>
              <a:defRPr/>
            </a:pPr>
            <a:endParaRPr lang="en-US" dirty="0"/>
          </a:p>
          <a:p>
            <a:pPr marL="0" indent="0">
              <a:buNone/>
              <a:defRPr/>
            </a:pPr>
            <a:r>
              <a:rPr lang="en-US" dirty="0">
                <a:solidFill>
                  <a:schemeClr val="tx2"/>
                </a:solidFill>
              </a:rPr>
              <a:t>The probability of breast cancer is 1% for women at age forty who participate in routine screening. If a woman has breast cancer, the probability is 80% that she will get a positive mammography. If a woman does not have breast cancer, the probability is 9.6% that she will also get a positive mammography. </a:t>
            </a:r>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Tree>
    <p:extLst>
      <p:ext uri="{BB962C8B-B14F-4D97-AF65-F5344CB8AC3E}">
        <p14:creationId xmlns:p14="http://schemas.microsoft.com/office/powerpoint/2010/main" val="2123559290"/>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10">
            <a:extLst>
              <a:ext uri="{FF2B5EF4-FFF2-40B4-BE49-F238E27FC236}">
                <a16:creationId xmlns:a16="http://schemas.microsoft.com/office/drawing/2014/main" id="{3B196AEC-6549-F140-A110-E965F1921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7" descr="A picture containing drawing&#10;&#10;Description automatically generated">
            <a:extLst>
              <a:ext uri="{FF2B5EF4-FFF2-40B4-BE49-F238E27FC236}">
                <a16:creationId xmlns:a16="http://schemas.microsoft.com/office/drawing/2014/main" id="{C4417AC0-9AB2-5C46-9B7C-A161ECDC7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9419167" y="596900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16">
            <a:extLst>
              <a:ext uri="{FF2B5EF4-FFF2-40B4-BE49-F238E27FC236}">
                <a16:creationId xmlns:a16="http://schemas.microsoft.com/office/drawing/2014/main" id="{4298E782-5FE4-DC40-AE8A-FF426BC6F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3667" y="609467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81D1D236-CAD6-E741-8206-AF7E8828DDC0}"/>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1" name="Rectangle 10">
            <a:extLst>
              <a:ext uri="{FF2B5EF4-FFF2-40B4-BE49-F238E27FC236}">
                <a16:creationId xmlns:a16="http://schemas.microsoft.com/office/drawing/2014/main" id="{505AFA05-6589-9F4C-B962-2E2D76A1ED04}"/>
              </a:ext>
            </a:extLst>
          </p:cNvPr>
          <p:cNvSpPr/>
          <p:nvPr/>
        </p:nvSpPr>
        <p:spPr>
          <a:xfrm>
            <a:off x="838932" y="1655443"/>
            <a:ext cx="4738092"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Probability -&gt; Frequency</a:t>
            </a:r>
          </a:p>
        </p:txBody>
      </p:sp>
      <p:sp>
        <p:nvSpPr>
          <p:cNvPr id="12" name="Content Placeholder 1">
            <a:extLst>
              <a:ext uri="{FF2B5EF4-FFF2-40B4-BE49-F238E27FC236}">
                <a16:creationId xmlns:a16="http://schemas.microsoft.com/office/drawing/2014/main" id="{D5507AA9-D6FC-A440-83AB-3F55AB5AB905}"/>
              </a:ext>
            </a:extLst>
          </p:cNvPr>
          <p:cNvSpPr>
            <a:spLocks noGrp="1"/>
          </p:cNvSpPr>
          <p:nvPr>
            <p:ph idx="1"/>
          </p:nvPr>
        </p:nvSpPr>
        <p:spPr>
          <a:xfrm>
            <a:off x="833410" y="1721579"/>
            <a:ext cx="10515600" cy="4445000"/>
          </a:xfrm>
        </p:spPr>
        <p:txBody>
          <a:bodyPr/>
          <a:lstStyle/>
          <a:p>
            <a:pPr marL="0" indent="0">
              <a:buNone/>
              <a:defRPr/>
            </a:pPr>
            <a:endParaRPr lang="en-US" dirty="0"/>
          </a:p>
          <a:p>
            <a:pPr marL="0" indent="0">
              <a:buNone/>
              <a:defRPr/>
            </a:pPr>
            <a:r>
              <a:rPr lang="en-US" dirty="0">
                <a:solidFill>
                  <a:schemeClr val="tx2"/>
                </a:solidFill>
              </a:rPr>
              <a:t>The probability of breast cancer is 1% for women at age forty who participate in routine screening. If a woman has breast cancer, the probability is 80% that she will get a positive mammography. If a woman does not have breast cancer, the probability is 9.6% that she will also get a positive mammography. </a:t>
            </a:r>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Tree>
    <p:extLst>
      <p:ext uri="{BB962C8B-B14F-4D97-AF65-F5344CB8AC3E}">
        <p14:creationId xmlns:p14="http://schemas.microsoft.com/office/powerpoint/2010/main" val="249200549"/>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
            <a:extLst>
              <a:ext uri="{FF2B5EF4-FFF2-40B4-BE49-F238E27FC236}">
                <a16:creationId xmlns:a16="http://schemas.microsoft.com/office/drawing/2014/main" id="{2E47E9CE-4B81-2B4D-A9E3-847B52C6D162}"/>
              </a:ext>
            </a:extLst>
          </p:cNvPr>
          <p:cNvSpPr>
            <a:spLocks noGrp="1"/>
          </p:cNvSpPr>
          <p:nvPr>
            <p:ph idx="1"/>
          </p:nvPr>
        </p:nvSpPr>
        <p:spPr>
          <a:xfrm>
            <a:off x="833410" y="1721579"/>
            <a:ext cx="10515600" cy="4445000"/>
          </a:xfrm>
        </p:spPr>
        <p:txBody>
          <a:bodyPr/>
          <a:lstStyle/>
          <a:p>
            <a:pPr marL="0" indent="0">
              <a:buNone/>
              <a:defRPr/>
            </a:pPr>
            <a:endParaRPr lang="en-US" dirty="0"/>
          </a:p>
          <a:p>
            <a:pPr marL="0" indent="0">
              <a:buNone/>
              <a:defRPr/>
            </a:pPr>
            <a:r>
              <a:rPr lang="en-US" dirty="0">
                <a:solidFill>
                  <a:schemeClr val="tx2"/>
                </a:solidFill>
              </a:rPr>
              <a:t>The probability of breast cancer is 1% for women at age forty who participate in routine screening. If a woman has breast cancer, the probability is 80% that she will get a positive mammography. If a woman does not have breast cancer, the probability is 9.6% that she will also get a positive mammography. </a:t>
            </a:r>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
        <p:nvSpPr>
          <p:cNvPr id="8" name="Frame 7">
            <a:extLst>
              <a:ext uri="{FF2B5EF4-FFF2-40B4-BE49-F238E27FC236}">
                <a16:creationId xmlns:a16="http://schemas.microsoft.com/office/drawing/2014/main" id="{880CEDA5-523C-864C-8361-0B3657BAE538}"/>
              </a:ext>
            </a:extLst>
          </p:cNvPr>
          <p:cNvSpPr/>
          <p:nvPr/>
        </p:nvSpPr>
        <p:spPr bwMode="auto">
          <a:xfrm>
            <a:off x="5773710" y="2196059"/>
            <a:ext cx="635000"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sp>
        <p:nvSpPr>
          <p:cNvPr id="9" name="Frame 8">
            <a:extLst>
              <a:ext uri="{FF2B5EF4-FFF2-40B4-BE49-F238E27FC236}">
                <a16:creationId xmlns:a16="http://schemas.microsoft.com/office/drawing/2014/main" id="{00090652-0706-6241-B6F4-7BA43BF21D3F}"/>
              </a:ext>
            </a:extLst>
          </p:cNvPr>
          <p:cNvSpPr/>
          <p:nvPr/>
        </p:nvSpPr>
        <p:spPr bwMode="auto">
          <a:xfrm>
            <a:off x="2740171" y="2988040"/>
            <a:ext cx="838729"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sp>
        <p:nvSpPr>
          <p:cNvPr id="10" name="Frame 9">
            <a:extLst>
              <a:ext uri="{FF2B5EF4-FFF2-40B4-BE49-F238E27FC236}">
                <a16:creationId xmlns:a16="http://schemas.microsoft.com/office/drawing/2014/main" id="{D3278929-4AB1-FF40-BA39-1FA94898B6BB}"/>
              </a:ext>
            </a:extLst>
          </p:cNvPr>
          <p:cNvSpPr/>
          <p:nvPr/>
        </p:nvSpPr>
        <p:spPr bwMode="auto">
          <a:xfrm>
            <a:off x="8682749" y="3380282"/>
            <a:ext cx="889000"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33799" name="Picture 10">
            <a:extLst>
              <a:ext uri="{FF2B5EF4-FFF2-40B4-BE49-F238E27FC236}">
                <a16:creationId xmlns:a16="http://schemas.microsoft.com/office/drawing/2014/main" id="{AEF86F6F-8BA7-5A46-B8EC-2590AA727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14" descr="A picture containing drawing&#10;&#10;Description automatically generated">
            <a:extLst>
              <a:ext uri="{FF2B5EF4-FFF2-40B4-BE49-F238E27FC236}">
                <a16:creationId xmlns:a16="http://schemas.microsoft.com/office/drawing/2014/main" id="{CCE87A7A-70F1-E24A-A0D4-E448A089F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16">
            <a:extLst>
              <a:ext uri="{FF2B5EF4-FFF2-40B4-BE49-F238E27FC236}">
                <a16:creationId xmlns:a16="http://schemas.microsoft.com/office/drawing/2014/main" id="{3A17F0FC-D1BB-AE47-87A5-030BFD2D4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11F249AC-589E-5B43-9958-69AF4DE26267}"/>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5" name="Rectangle 14">
            <a:extLst>
              <a:ext uri="{FF2B5EF4-FFF2-40B4-BE49-F238E27FC236}">
                <a16:creationId xmlns:a16="http://schemas.microsoft.com/office/drawing/2014/main" id="{E8A1F09B-F982-9E49-8C7C-280450674F70}"/>
              </a:ext>
            </a:extLst>
          </p:cNvPr>
          <p:cNvSpPr/>
          <p:nvPr/>
        </p:nvSpPr>
        <p:spPr>
          <a:xfrm>
            <a:off x="838932" y="1655443"/>
            <a:ext cx="4738092"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Probability -&gt; Frequency</a:t>
            </a:r>
          </a:p>
        </p:txBody>
      </p:sp>
    </p:spTree>
    <p:extLst>
      <p:ext uri="{BB962C8B-B14F-4D97-AF65-F5344CB8AC3E}">
        <p14:creationId xmlns:p14="http://schemas.microsoft.com/office/powerpoint/2010/main" val="201168019"/>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96E93-1591-FF4D-B42B-C559229D6346}"/>
              </a:ext>
            </a:extLst>
          </p:cNvPr>
          <p:cNvSpPr>
            <a:spLocks noGrp="1"/>
          </p:cNvSpPr>
          <p:nvPr>
            <p:ph idx="1"/>
          </p:nvPr>
        </p:nvSpPr>
        <p:spPr>
          <a:xfrm>
            <a:off x="833410" y="1841500"/>
            <a:ext cx="10515600" cy="4445000"/>
          </a:xfrm>
        </p:spPr>
        <p:txBody>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
        <p:nvSpPr>
          <p:cNvPr id="10" name="Frame 9">
            <a:extLst>
              <a:ext uri="{FF2B5EF4-FFF2-40B4-BE49-F238E27FC236}">
                <a16:creationId xmlns:a16="http://schemas.microsoft.com/office/drawing/2014/main" id="{E2DCDA98-CC26-814D-B6C2-028D2DD903E0}"/>
              </a:ext>
            </a:extLst>
          </p:cNvPr>
          <p:cNvSpPr/>
          <p:nvPr/>
        </p:nvSpPr>
        <p:spPr bwMode="auto">
          <a:xfrm>
            <a:off x="851941" y="2301774"/>
            <a:ext cx="3238500"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sp>
        <p:nvSpPr>
          <p:cNvPr id="11" name="Frame 10">
            <a:extLst>
              <a:ext uri="{FF2B5EF4-FFF2-40B4-BE49-F238E27FC236}">
                <a16:creationId xmlns:a16="http://schemas.microsoft.com/office/drawing/2014/main" id="{542521E3-36B2-6B40-8498-FD52BBE60002}"/>
              </a:ext>
            </a:extLst>
          </p:cNvPr>
          <p:cNvSpPr/>
          <p:nvPr/>
        </p:nvSpPr>
        <p:spPr bwMode="auto">
          <a:xfrm>
            <a:off x="5160226" y="2702719"/>
            <a:ext cx="2058458"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sp>
        <p:nvSpPr>
          <p:cNvPr id="12" name="Frame 11">
            <a:extLst>
              <a:ext uri="{FF2B5EF4-FFF2-40B4-BE49-F238E27FC236}">
                <a16:creationId xmlns:a16="http://schemas.microsoft.com/office/drawing/2014/main" id="{6902B19A-B05D-9D44-B4BB-36713122ED9D}"/>
              </a:ext>
            </a:extLst>
          </p:cNvPr>
          <p:cNvSpPr/>
          <p:nvPr/>
        </p:nvSpPr>
        <p:spPr bwMode="auto">
          <a:xfrm>
            <a:off x="5770090" y="3103664"/>
            <a:ext cx="2926080"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34823" name="Picture 10">
            <a:extLst>
              <a:ext uri="{FF2B5EF4-FFF2-40B4-BE49-F238E27FC236}">
                <a16:creationId xmlns:a16="http://schemas.microsoft.com/office/drawing/2014/main" id="{084425E0-D98D-C547-87C0-209C41AD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4" descr="A picture containing drawing&#10;&#10;Description automatically generated">
            <a:extLst>
              <a:ext uri="{FF2B5EF4-FFF2-40B4-BE49-F238E27FC236}">
                <a16:creationId xmlns:a16="http://schemas.microsoft.com/office/drawing/2014/main" id="{B9495152-6F97-8F4B-8CB6-DC7217BEA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16">
            <a:extLst>
              <a:ext uri="{FF2B5EF4-FFF2-40B4-BE49-F238E27FC236}">
                <a16:creationId xmlns:a16="http://schemas.microsoft.com/office/drawing/2014/main" id="{DFD2005E-3204-3949-8652-524FE563F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6355C3F0-56A5-BE47-B43E-DC217FFD32BD}"/>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5" name="Rectangle 14">
            <a:extLst>
              <a:ext uri="{FF2B5EF4-FFF2-40B4-BE49-F238E27FC236}">
                <a16:creationId xmlns:a16="http://schemas.microsoft.com/office/drawing/2014/main" id="{89FD00B6-8A6C-464B-B2FD-E425592333E0}"/>
              </a:ext>
            </a:extLst>
          </p:cNvPr>
          <p:cNvSpPr/>
          <p:nvPr/>
        </p:nvSpPr>
        <p:spPr>
          <a:xfrm>
            <a:off x="838932" y="1655443"/>
            <a:ext cx="4738092"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Probability -&gt; Frequency</a:t>
            </a:r>
          </a:p>
        </p:txBody>
      </p:sp>
    </p:spTree>
    <p:extLst>
      <p:ext uri="{BB962C8B-B14F-4D97-AF65-F5344CB8AC3E}">
        <p14:creationId xmlns:p14="http://schemas.microsoft.com/office/powerpoint/2010/main" val="779408284"/>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10">
            <a:extLst>
              <a:ext uri="{FF2B5EF4-FFF2-40B4-BE49-F238E27FC236}">
                <a16:creationId xmlns:a16="http://schemas.microsoft.com/office/drawing/2014/main" id="{3A3D5C66-EB2A-7540-BA3D-2AF13FE91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8" descr="A picture containing drawing&#10;&#10;Description automatically generated">
            <a:extLst>
              <a:ext uri="{FF2B5EF4-FFF2-40B4-BE49-F238E27FC236}">
                <a16:creationId xmlns:a16="http://schemas.microsoft.com/office/drawing/2014/main" id="{FC7BB560-9C00-284D-83C2-CCE9291BB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16">
            <a:extLst>
              <a:ext uri="{FF2B5EF4-FFF2-40B4-BE49-F238E27FC236}">
                <a16:creationId xmlns:a16="http://schemas.microsoft.com/office/drawing/2014/main" id="{3625DB22-47CB-234C-A706-AD2CF8CD7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C66AC1F8-6444-8441-8C4E-0E89C76681A1}"/>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4" name="Content Placeholder 1">
            <a:extLst>
              <a:ext uri="{FF2B5EF4-FFF2-40B4-BE49-F238E27FC236}">
                <a16:creationId xmlns:a16="http://schemas.microsoft.com/office/drawing/2014/main" id="{05680CB6-6850-E840-84F8-DAA106125C90}"/>
              </a:ext>
            </a:extLst>
          </p:cNvPr>
          <p:cNvSpPr>
            <a:spLocks noGrp="1"/>
          </p:cNvSpPr>
          <p:nvPr>
            <p:ph idx="1"/>
          </p:nvPr>
        </p:nvSpPr>
        <p:spPr>
          <a:xfrm>
            <a:off x="833410" y="1841500"/>
            <a:ext cx="10515600" cy="4445000"/>
          </a:xfrm>
        </p:spPr>
        <p:txBody>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Tree>
    <p:extLst>
      <p:ext uri="{BB962C8B-B14F-4D97-AF65-F5344CB8AC3E}">
        <p14:creationId xmlns:p14="http://schemas.microsoft.com/office/powerpoint/2010/main" val="2230198245"/>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10">
            <a:extLst>
              <a:ext uri="{FF2B5EF4-FFF2-40B4-BE49-F238E27FC236}">
                <a16:creationId xmlns:a16="http://schemas.microsoft.com/office/drawing/2014/main" id="{3A3D5C66-EB2A-7540-BA3D-2AF13FE91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8" descr="A picture containing drawing&#10;&#10;Description automatically generated">
            <a:extLst>
              <a:ext uri="{FF2B5EF4-FFF2-40B4-BE49-F238E27FC236}">
                <a16:creationId xmlns:a16="http://schemas.microsoft.com/office/drawing/2014/main" id="{FC7BB560-9C00-284D-83C2-CCE9291BB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16">
            <a:extLst>
              <a:ext uri="{FF2B5EF4-FFF2-40B4-BE49-F238E27FC236}">
                <a16:creationId xmlns:a16="http://schemas.microsoft.com/office/drawing/2014/main" id="{3625DB22-47CB-234C-A706-AD2CF8CD7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C66AC1F8-6444-8441-8C4E-0E89C76681A1}"/>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1" name="Rectangle 10">
            <a:extLst>
              <a:ext uri="{FF2B5EF4-FFF2-40B4-BE49-F238E27FC236}">
                <a16:creationId xmlns:a16="http://schemas.microsoft.com/office/drawing/2014/main" id="{5906D929-B8B1-C742-A934-B3924D861B31}"/>
              </a:ext>
            </a:extLst>
          </p:cNvPr>
          <p:cNvSpPr/>
          <p:nvPr/>
        </p:nvSpPr>
        <p:spPr>
          <a:xfrm>
            <a:off x="838200" y="1655443"/>
            <a:ext cx="4169924"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a probe question</a:t>
            </a:r>
          </a:p>
        </p:txBody>
      </p:sp>
      <p:sp>
        <p:nvSpPr>
          <p:cNvPr id="14" name="Content Placeholder 1">
            <a:extLst>
              <a:ext uri="{FF2B5EF4-FFF2-40B4-BE49-F238E27FC236}">
                <a16:creationId xmlns:a16="http://schemas.microsoft.com/office/drawing/2014/main" id="{05680CB6-6850-E840-84F8-DAA106125C90}"/>
              </a:ext>
            </a:extLst>
          </p:cNvPr>
          <p:cNvSpPr>
            <a:spLocks noGrp="1"/>
          </p:cNvSpPr>
          <p:nvPr>
            <p:ph idx="1"/>
          </p:nvPr>
        </p:nvSpPr>
        <p:spPr>
          <a:xfrm>
            <a:off x="833410" y="1841500"/>
            <a:ext cx="10515600" cy="4445000"/>
          </a:xfrm>
        </p:spPr>
        <p:txBody>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Tree>
    <p:extLst>
      <p:ext uri="{BB962C8B-B14F-4D97-AF65-F5344CB8AC3E}">
        <p14:creationId xmlns:p14="http://schemas.microsoft.com/office/powerpoint/2010/main" val="4291552828"/>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C7009BF4-3D58-AE49-8571-E075C99F191F}"/>
              </a:ext>
            </a:extLst>
          </p:cNvPr>
          <p:cNvSpPr/>
          <p:nvPr/>
        </p:nvSpPr>
        <p:spPr bwMode="auto">
          <a:xfrm>
            <a:off x="825500" y="4883719"/>
            <a:ext cx="10350500" cy="1185333"/>
          </a:xfrm>
          <a:prstGeom prst="frame">
            <a:avLst>
              <a:gd name="adj1" fmla="val 3530"/>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36869" name="Picture 10">
            <a:extLst>
              <a:ext uri="{FF2B5EF4-FFF2-40B4-BE49-F238E27FC236}">
                <a16:creationId xmlns:a16="http://schemas.microsoft.com/office/drawing/2014/main" id="{B592048D-A03B-AD45-AAFE-D7C9F208F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9" descr="A picture containing drawing&#10;&#10;Description automatically generated">
            <a:extLst>
              <a:ext uri="{FF2B5EF4-FFF2-40B4-BE49-F238E27FC236}">
                <a16:creationId xmlns:a16="http://schemas.microsoft.com/office/drawing/2014/main" id="{DEC16F51-DD45-274C-8D06-92EAE9BEA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16">
            <a:extLst>
              <a:ext uri="{FF2B5EF4-FFF2-40B4-BE49-F238E27FC236}">
                <a16:creationId xmlns:a16="http://schemas.microsoft.com/office/drawing/2014/main" id="{5AA94DF0-7F0D-854D-BB48-5B64115B9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E616FFA8-2BF6-CD45-A87C-438DFA4112EC}"/>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2" name="Rectangle 11">
            <a:extLst>
              <a:ext uri="{FF2B5EF4-FFF2-40B4-BE49-F238E27FC236}">
                <a16:creationId xmlns:a16="http://schemas.microsoft.com/office/drawing/2014/main" id="{4B458D9D-5E58-4942-AD89-23F01C7D3830}"/>
              </a:ext>
            </a:extLst>
          </p:cNvPr>
          <p:cNvSpPr/>
          <p:nvPr/>
        </p:nvSpPr>
        <p:spPr>
          <a:xfrm>
            <a:off x="838200" y="1655443"/>
            <a:ext cx="4169924"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a probe question</a:t>
            </a:r>
          </a:p>
        </p:txBody>
      </p:sp>
      <p:sp>
        <p:nvSpPr>
          <p:cNvPr id="15" name="Content Placeholder 1">
            <a:extLst>
              <a:ext uri="{FF2B5EF4-FFF2-40B4-BE49-F238E27FC236}">
                <a16:creationId xmlns:a16="http://schemas.microsoft.com/office/drawing/2014/main" id="{36BA4A07-4115-0C4E-9BB2-E5F41D2AE28F}"/>
              </a:ext>
            </a:extLst>
          </p:cNvPr>
          <p:cNvSpPr>
            <a:spLocks noGrp="1"/>
          </p:cNvSpPr>
          <p:nvPr>
            <p:ph idx="1"/>
          </p:nvPr>
        </p:nvSpPr>
        <p:spPr>
          <a:xfrm>
            <a:off x="833410" y="1841500"/>
            <a:ext cx="10515600" cy="4445000"/>
          </a:xfrm>
        </p:spPr>
        <p:txBody>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Tree>
    <p:extLst>
      <p:ext uri="{BB962C8B-B14F-4D97-AF65-F5344CB8AC3E}">
        <p14:creationId xmlns:p14="http://schemas.microsoft.com/office/powerpoint/2010/main" val="3246113514"/>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4023EA2-0309-C945-8CD5-F599C3092B9E}"/>
              </a:ext>
            </a:extLst>
          </p:cNvPr>
          <p:cNvSpPr/>
          <p:nvPr/>
        </p:nvSpPr>
        <p:spPr bwMode="auto">
          <a:xfrm>
            <a:off x="790313" y="4628886"/>
            <a:ext cx="10668000" cy="1657614"/>
          </a:xfrm>
          <a:prstGeom prst="frame">
            <a:avLst>
              <a:gd name="adj1" fmla="val 3530"/>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37893" name="Picture 10">
            <a:extLst>
              <a:ext uri="{FF2B5EF4-FFF2-40B4-BE49-F238E27FC236}">
                <a16:creationId xmlns:a16="http://schemas.microsoft.com/office/drawing/2014/main" id="{021991D7-A17F-144D-A9B1-08F0A9402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9" descr="A picture containing drawing&#10;&#10;Description automatically generated">
            <a:extLst>
              <a:ext uri="{FF2B5EF4-FFF2-40B4-BE49-F238E27FC236}">
                <a16:creationId xmlns:a16="http://schemas.microsoft.com/office/drawing/2014/main" id="{8B7ABD8B-CF56-7147-94A7-E86B788FF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16">
            <a:extLst>
              <a:ext uri="{FF2B5EF4-FFF2-40B4-BE49-F238E27FC236}">
                <a16:creationId xmlns:a16="http://schemas.microsoft.com/office/drawing/2014/main" id="{22DB76A3-65E6-2149-A2BA-41BB3CAD8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D0F6B2EC-E587-D742-B214-A7A485735BE3}"/>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3" name="Rectangle 12">
            <a:extLst>
              <a:ext uri="{FF2B5EF4-FFF2-40B4-BE49-F238E27FC236}">
                <a16:creationId xmlns:a16="http://schemas.microsoft.com/office/drawing/2014/main" id="{E31D14A5-90CE-7A45-96C5-9B36EED9D986}"/>
              </a:ext>
            </a:extLst>
          </p:cNvPr>
          <p:cNvSpPr/>
          <p:nvPr/>
        </p:nvSpPr>
        <p:spPr>
          <a:xfrm>
            <a:off x="838200" y="1655443"/>
            <a:ext cx="4169924"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a probe question</a:t>
            </a:r>
          </a:p>
        </p:txBody>
      </p:sp>
      <p:sp>
        <p:nvSpPr>
          <p:cNvPr id="17" name="Content Placeholder 1">
            <a:extLst>
              <a:ext uri="{FF2B5EF4-FFF2-40B4-BE49-F238E27FC236}">
                <a16:creationId xmlns:a16="http://schemas.microsoft.com/office/drawing/2014/main" id="{3EBB266A-1D91-C145-AE3A-DE199DE5AB43}"/>
              </a:ext>
            </a:extLst>
          </p:cNvPr>
          <p:cNvSpPr>
            <a:spLocks noGrp="1"/>
          </p:cNvSpPr>
          <p:nvPr>
            <p:ph idx="1"/>
          </p:nvPr>
        </p:nvSpPr>
        <p:spPr>
          <a:xfrm>
            <a:off x="833410" y="1841500"/>
            <a:ext cx="10515600" cy="4445000"/>
          </a:xfrm>
        </p:spPr>
        <p:txBody>
          <a:bodyPr>
            <a:normAutofit lnSpcReduction="10000"/>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Imagine 1000 people are tested for the disease.</a:t>
            </a:r>
          </a:p>
          <a:p>
            <a:pPr marL="0" indent="0">
              <a:buNone/>
              <a:defRPr/>
            </a:pPr>
            <a:r>
              <a:rPr lang="en-US" i="1" dirty="0">
                <a:solidFill>
                  <a:schemeClr val="tx2"/>
                </a:solidFill>
              </a:rPr>
              <a:t>(a) How many people will test positive?</a:t>
            </a:r>
          </a:p>
          <a:p>
            <a:pPr marL="0" indent="0">
              <a:buNone/>
              <a:defRPr/>
            </a:pPr>
            <a:r>
              <a:rPr lang="en-US" i="1" dirty="0">
                <a:solidFill>
                  <a:schemeClr val="tx2"/>
                </a:solidFill>
              </a:rPr>
              <a:t>(b) Of those who test positive, how many will actually have the disease?</a:t>
            </a:r>
            <a:endParaRPr lang="en-US" dirty="0">
              <a:solidFill>
                <a:schemeClr val="tx2"/>
              </a:solidFill>
            </a:endParaRPr>
          </a:p>
        </p:txBody>
      </p:sp>
    </p:spTree>
    <p:extLst>
      <p:ext uri="{BB962C8B-B14F-4D97-AF65-F5344CB8AC3E}">
        <p14:creationId xmlns:p14="http://schemas.microsoft.com/office/powerpoint/2010/main" val="4061209848"/>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10">
            <a:extLst>
              <a:ext uri="{FF2B5EF4-FFF2-40B4-BE49-F238E27FC236}">
                <a16:creationId xmlns:a16="http://schemas.microsoft.com/office/drawing/2014/main" id="{A1CDD87F-D1B4-7040-BA41-12E9BC8A4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9" descr="A picture containing drawing&#10;&#10;Description automatically generated">
            <a:extLst>
              <a:ext uri="{FF2B5EF4-FFF2-40B4-BE49-F238E27FC236}">
                <a16:creationId xmlns:a16="http://schemas.microsoft.com/office/drawing/2014/main" id="{4AEAAD8C-8D2D-9E45-8C69-F8DD5CDBB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6">
            <a:extLst>
              <a:ext uri="{FF2B5EF4-FFF2-40B4-BE49-F238E27FC236}">
                <a16:creationId xmlns:a16="http://schemas.microsoft.com/office/drawing/2014/main" id="{B26CA427-F74B-7349-98F0-7064086FC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1621F545-18BC-D541-981B-5DFF1FC05F8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4" name="Content Placeholder 1">
            <a:extLst>
              <a:ext uri="{FF2B5EF4-FFF2-40B4-BE49-F238E27FC236}">
                <a16:creationId xmlns:a16="http://schemas.microsoft.com/office/drawing/2014/main" id="{A99FD003-5EAC-2A43-A9F5-FB5DD28E147A}"/>
              </a:ext>
            </a:extLst>
          </p:cNvPr>
          <p:cNvSpPr>
            <a:spLocks noGrp="1"/>
          </p:cNvSpPr>
          <p:nvPr>
            <p:ph idx="1"/>
          </p:nvPr>
        </p:nvSpPr>
        <p:spPr>
          <a:xfrm>
            <a:off x="833410" y="1841500"/>
            <a:ext cx="10515600" cy="4445000"/>
          </a:xfrm>
        </p:spPr>
        <p:txBody>
          <a:bodyPr>
            <a:normAutofit lnSpcReduction="10000"/>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Imagine 1000 people are tested for the disease.</a:t>
            </a:r>
          </a:p>
          <a:p>
            <a:pPr marL="0" indent="0">
              <a:buNone/>
              <a:defRPr/>
            </a:pPr>
            <a:r>
              <a:rPr lang="en-US" i="1" dirty="0">
                <a:solidFill>
                  <a:schemeClr val="tx2"/>
                </a:solidFill>
              </a:rPr>
              <a:t>(a) How many people will test positive?</a:t>
            </a:r>
          </a:p>
          <a:p>
            <a:pPr marL="0" indent="0">
              <a:buNone/>
              <a:defRPr/>
            </a:pPr>
            <a:r>
              <a:rPr lang="en-US" i="1" dirty="0">
                <a:solidFill>
                  <a:schemeClr val="tx2"/>
                </a:solidFill>
              </a:rPr>
              <a:t>(b) Of those who test positive, how many will actually have the disease?</a:t>
            </a:r>
            <a:endParaRPr lang="en-US" dirty="0">
              <a:solidFill>
                <a:schemeClr val="tx2"/>
              </a:solidFill>
            </a:endParaRPr>
          </a:p>
        </p:txBody>
      </p:sp>
    </p:spTree>
    <p:extLst>
      <p:ext uri="{BB962C8B-B14F-4D97-AF65-F5344CB8AC3E}">
        <p14:creationId xmlns:p14="http://schemas.microsoft.com/office/powerpoint/2010/main" val="3224764874"/>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pic>
        <p:nvPicPr>
          <p:cNvPr id="14" name="Picture 13" descr="Chart, scatter chart&#10;&#10;Description automatically generated">
            <a:extLst>
              <a:ext uri="{FF2B5EF4-FFF2-40B4-BE49-F238E27FC236}">
                <a16:creationId xmlns:a16="http://schemas.microsoft.com/office/drawing/2014/main" id="{3E6BD0AD-DF24-9542-BB77-2144764C7A7D}"/>
              </a:ext>
            </a:extLst>
          </p:cNvPr>
          <p:cNvPicPr>
            <a:picLocks noChangeAspect="1"/>
          </p:cNvPicPr>
          <p:nvPr/>
        </p:nvPicPr>
        <p:blipFill>
          <a:blip r:embed="rId2"/>
          <a:stretch>
            <a:fillRect/>
          </a:stretch>
        </p:blipFill>
        <p:spPr>
          <a:xfrm>
            <a:off x="7640526" y="3007307"/>
            <a:ext cx="4031753" cy="2872852"/>
          </a:xfrm>
          <a:prstGeom prst="rect">
            <a:avLst/>
          </a:prstGeom>
        </p:spPr>
      </p:pic>
      <p:sp>
        <p:nvSpPr>
          <p:cNvPr id="15" name="TextBox 14">
            <a:extLst>
              <a:ext uri="{FF2B5EF4-FFF2-40B4-BE49-F238E27FC236}">
                <a16:creationId xmlns:a16="http://schemas.microsoft.com/office/drawing/2014/main" id="{9436BDC0-6DD4-8844-95A7-E5B0BBB57603}"/>
              </a:ext>
            </a:extLst>
          </p:cNvPr>
          <p:cNvSpPr txBox="1"/>
          <p:nvPr/>
        </p:nvSpPr>
        <p:spPr>
          <a:xfrm>
            <a:off x="7933052" y="5880159"/>
            <a:ext cx="4147806" cy="430887"/>
          </a:xfrm>
          <a:prstGeom prst="rect">
            <a:avLst/>
          </a:prstGeom>
          <a:noFill/>
        </p:spPr>
        <p:txBody>
          <a:bodyPr wrap="square" rtlCol="0">
            <a:spAutoFit/>
          </a:bodyPr>
          <a:lstStyle/>
          <a:p>
            <a:r>
              <a:rPr lang="en-US" sz="1100" dirty="0"/>
              <a:t>https://</a:t>
            </a:r>
            <a:r>
              <a:rPr lang="en-US" sz="1100" dirty="0" err="1"/>
              <a:t>heap.io</a:t>
            </a:r>
            <a:r>
              <a:rPr lang="en-US" sz="1100" dirty="0"/>
              <a:t>/blog/data-stories/anscombes-quartet-and-why-summary-statistics-dont-tell-the-whole-story</a:t>
            </a:r>
          </a:p>
        </p:txBody>
      </p:sp>
      <p:sp>
        <p:nvSpPr>
          <p:cNvPr id="13" name="Rectangle 12">
            <a:extLst>
              <a:ext uri="{FF2B5EF4-FFF2-40B4-BE49-F238E27FC236}">
                <a16:creationId xmlns:a16="http://schemas.microsoft.com/office/drawing/2014/main" id="{FBF9B3F7-5FCD-8443-AA0B-F004EB0C8CC4}"/>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6" name="Rectangle 15">
            <a:extLst>
              <a:ext uri="{FF2B5EF4-FFF2-40B4-BE49-F238E27FC236}">
                <a16:creationId xmlns:a16="http://schemas.microsoft.com/office/drawing/2014/main" id="{FA1664DC-0FB4-0B48-A75A-7560F5E740AD}"/>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7F02F0-1B38-6D44-B0AC-2E80A136174C}"/>
              </a:ext>
            </a:extLst>
          </p:cNvPr>
          <p:cNvSpPr/>
          <p:nvPr/>
        </p:nvSpPr>
        <p:spPr>
          <a:xfrm>
            <a:off x="5558018" y="1882417"/>
            <a:ext cx="2695353"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Validation</a:t>
            </a:r>
          </a:p>
        </p:txBody>
      </p:sp>
      <p:pic>
        <p:nvPicPr>
          <p:cNvPr id="18" name="Picture 17" descr="Table&#10;&#10;Description automatically generated">
            <a:extLst>
              <a:ext uri="{FF2B5EF4-FFF2-40B4-BE49-F238E27FC236}">
                <a16:creationId xmlns:a16="http://schemas.microsoft.com/office/drawing/2014/main" id="{7A3DFEF3-47E8-9E4F-BB6B-B97E16BA623A}"/>
              </a:ext>
            </a:extLst>
          </p:cNvPr>
          <p:cNvPicPr>
            <a:picLocks noChangeAspect="1"/>
          </p:cNvPicPr>
          <p:nvPr/>
        </p:nvPicPr>
        <p:blipFill rotWithShape="1">
          <a:blip r:embed="rId3"/>
          <a:srcRect b="-1976"/>
          <a:stretch/>
        </p:blipFill>
        <p:spPr>
          <a:xfrm>
            <a:off x="838200" y="2634547"/>
            <a:ext cx="6802326" cy="3706860"/>
          </a:xfrm>
          <a:prstGeom prst="rect">
            <a:avLst/>
          </a:prstGeom>
        </p:spPr>
      </p:pic>
      <p:sp>
        <p:nvSpPr>
          <p:cNvPr id="19" name="TextBox 18">
            <a:extLst>
              <a:ext uri="{FF2B5EF4-FFF2-40B4-BE49-F238E27FC236}">
                <a16:creationId xmlns:a16="http://schemas.microsoft.com/office/drawing/2014/main" id="{E0172D60-6A04-834A-BD37-B7BB4026BD66}"/>
              </a:ext>
            </a:extLst>
          </p:cNvPr>
          <p:cNvSpPr txBox="1"/>
          <p:nvPr/>
        </p:nvSpPr>
        <p:spPr>
          <a:xfrm>
            <a:off x="1130726" y="6297163"/>
            <a:ext cx="6303914" cy="261610"/>
          </a:xfrm>
          <a:prstGeom prst="rect">
            <a:avLst/>
          </a:prstGeom>
          <a:noFill/>
        </p:spPr>
        <p:txBody>
          <a:bodyPr wrap="square" rtlCol="0">
            <a:spAutoFit/>
          </a:bodyPr>
          <a:lstStyle/>
          <a:p>
            <a:r>
              <a:rPr lang="en-US" sz="1100" dirty="0"/>
              <a:t>https://</a:t>
            </a:r>
            <a:r>
              <a:rPr lang="en-US" sz="1100" dirty="0" err="1"/>
              <a:t>towardsdatascience.com</a:t>
            </a:r>
            <a:r>
              <a:rPr lang="en-US" sz="1100" dirty="0"/>
              <a:t>/importance-of-data-visualization-anscombes-quartet-way-a325148b9fd2</a:t>
            </a:r>
          </a:p>
        </p:txBody>
      </p:sp>
    </p:spTree>
    <p:extLst>
      <p:ext uri="{BB962C8B-B14F-4D97-AF65-F5344CB8AC3E}">
        <p14:creationId xmlns:p14="http://schemas.microsoft.com/office/powerpoint/2010/main" val="11051643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10">
            <a:extLst>
              <a:ext uri="{FF2B5EF4-FFF2-40B4-BE49-F238E27FC236}">
                <a16:creationId xmlns:a16="http://schemas.microsoft.com/office/drawing/2014/main" id="{A1CDD87F-D1B4-7040-BA41-12E9BC8A4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9" descr="A picture containing drawing&#10;&#10;Description automatically generated">
            <a:extLst>
              <a:ext uri="{FF2B5EF4-FFF2-40B4-BE49-F238E27FC236}">
                <a16:creationId xmlns:a16="http://schemas.microsoft.com/office/drawing/2014/main" id="{4AEAAD8C-8D2D-9E45-8C69-F8DD5CDBB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6">
            <a:extLst>
              <a:ext uri="{FF2B5EF4-FFF2-40B4-BE49-F238E27FC236}">
                <a16:creationId xmlns:a16="http://schemas.microsoft.com/office/drawing/2014/main" id="{B26CA427-F74B-7349-98F0-7064086FC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1621F545-18BC-D541-981B-5DFF1FC05F8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1" name="Rectangle 10">
            <a:extLst>
              <a:ext uri="{FF2B5EF4-FFF2-40B4-BE49-F238E27FC236}">
                <a16:creationId xmlns:a16="http://schemas.microsoft.com/office/drawing/2014/main" id="{DAAF9B56-5B98-0E44-9D77-36F2E2F78C73}"/>
              </a:ext>
            </a:extLst>
          </p:cNvPr>
          <p:cNvSpPr/>
          <p:nvPr/>
        </p:nvSpPr>
        <p:spPr>
          <a:xfrm>
            <a:off x="838200" y="1662470"/>
            <a:ext cx="3303340"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visualization</a:t>
            </a:r>
          </a:p>
        </p:txBody>
      </p:sp>
      <p:sp>
        <p:nvSpPr>
          <p:cNvPr id="14" name="Content Placeholder 1">
            <a:extLst>
              <a:ext uri="{FF2B5EF4-FFF2-40B4-BE49-F238E27FC236}">
                <a16:creationId xmlns:a16="http://schemas.microsoft.com/office/drawing/2014/main" id="{A99FD003-5EAC-2A43-A9F5-FB5DD28E147A}"/>
              </a:ext>
            </a:extLst>
          </p:cNvPr>
          <p:cNvSpPr>
            <a:spLocks noGrp="1"/>
          </p:cNvSpPr>
          <p:nvPr>
            <p:ph idx="1"/>
          </p:nvPr>
        </p:nvSpPr>
        <p:spPr>
          <a:xfrm>
            <a:off x="833410" y="1841500"/>
            <a:ext cx="10515600" cy="4445000"/>
          </a:xfrm>
        </p:spPr>
        <p:txBody>
          <a:bodyPr>
            <a:normAutofit lnSpcReduction="10000"/>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Imagine 1000 people are tested for the disease.</a:t>
            </a:r>
          </a:p>
          <a:p>
            <a:pPr marL="0" indent="0">
              <a:buNone/>
              <a:defRPr/>
            </a:pPr>
            <a:r>
              <a:rPr lang="en-US" i="1" dirty="0">
                <a:solidFill>
                  <a:schemeClr val="tx2"/>
                </a:solidFill>
              </a:rPr>
              <a:t>(a) How many people will test positive?</a:t>
            </a:r>
          </a:p>
          <a:p>
            <a:pPr marL="0" indent="0">
              <a:buNone/>
              <a:defRPr/>
            </a:pPr>
            <a:r>
              <a:rPr lang="en-US" i="1" dirty="0">
                <a:solidFill>
                  <a:schemeClr val="tx2"/>
                </a:solidFill>
              </a:rPr>
              <a:t>(b) Of those who test positive, how many will actually have the disease?</a:t>
            </a:r>
            <a:endParaRPr lang="en-US" dirty="0">
              <a:solidFill>
                <a:schemeClr val="tx2"/>
              </a:solidFill>
            </a:endParaRPr>
          </a:p>
        </p:txBody>
      </p:sp>
    </p:spTree>
    <p:extLst>
      <p:ext uri="{BB962C8B-B14F-4D97-AF65-F5344CB8AC3E}">
        <p14:creationId xmlns:p14="http://schemas.microsoft.com/office/powerpoint/2010/main" val="1859798957"/>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10">
            <a:extLst>
              <a:ext uri="{FF2B5EF4-FFF2-40B4-BE49-F238E27FC236}">
                <a16:creationId xmlns:a16="http://schemas.microsoft.com/office/drawing/2014/main" id="{31ABA21B-2AB1-5743-8009-E42D1C196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9" descr="A picture containing drawing&#10;&#10;Description automatically generated">
            <a:extLst>
              <a:ext uri="{FF2B5EF4-FFF2-40B4-BE49-F238E27FC236}">
                <a16:creationId xmlns:a16="http://schemas.microsoft.com/office/drawing/2014/main" id="{414E83C4-E1BB-5145-9C3A-D04C0B213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16">
            <a:extLst>
              <a:ext uri="{FF2B5EF4-FFF2-40B4-BE49-F238E27FC236}">
                <a16:creationId xmlns:a16="http://schemas.microsoft.com/office/drawing/2014/main" id="{66E7889D-7BDE-5A4C-A9DD-74DBF54A4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ame 7">
            <a:extLst>
              <a:ext uri="{FF2B5EF4-FFF2-40B4-BE49-F238E27FC236}">
                <a16:creationId xmlns:a16="http://schemas.microsoft.com/office/drawing/2014/main" id="{1DB5E908-2BDD-C347-8D7F-21550C4C5ED3}"/>
              </a:ext>
            </a:extLst>
          </p:cNvPr>
          <p:cNvSpPr/>
          <p:nvPr/>
        </p:nvSpPr>
        <p:spPr bwMode="auto">
          <a:xfrm>
            <a:off x="842990" y="2263831"/>
            <a:ext cx="10668000" cy="1657615"/>
          </a:xfrm>
          <a:prstGeom prst="frame">
            <a:avLst>
              <a:gd name="adj1" fmla="val 3530"/>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sp>
        <p:nvSpPr>
          <p:cNvPr id="11" name="Title 1">
            <a:extLst>
              <a:ext uri="{FF2B5EF4-FFF2-40B4-BE49-F238E27FC236}">
                <a16:creationId xmlns:a16="http://schemas.microsoft.com/office/drawing/2014/main" id="{A5743D52-17FC-ED46-9D9E-667C84623F7F}"/>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2" name="Rectangle 11">
            <a:extLst>
              <a:ext uri="{FF2B5EF4-FFF2-40B4-BE49-F238E27FC236}">
                <a16:creationId xmlns:a16="http://schemas.microsoft.com/office/drawing/2014/main" id="{0FA11C2D-3682-AF42-85D0-83E8B777D351}"/>
              </a:ext>
            </a:extLst>
          </p:cNvPr>
          <p:cNvSpPr/>
          <p:nvPr/>
        </p:nvSpPr>
        <p:spPr>
          <a:xfrm>
            <a:off x="838200" y="1662470"/>
            <a:ext cx="3303340"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visualization</a:t>
            </a:r>
          </a:p>
        </p:txBody>
      </p:sp>
      <p:sp>
        <p:nvSpPr>
          <p:cNvPr id="16" name="Content Placeholder 1">
            <a:extLst>
              <a:ext uri="{FF2B5EF4-FFF2-40B4-BE49-F238E27FC236}">
                <a16:creationId xmlns:a16="http://schemas.microsoft.com/office/drawing/2014/main" id="{69082E36-B481-3448-B0FB-686A36007272}"/>
              </a:ext>
            </a:extLst>
          </p:cNvPr>
          <p:cNvSpPr>
            <a:spLocks noGrp="1"/>
          </p:cNvSpPr>
          <p:nvPr>
            <p:ph idx="1"/>
          </p:nvPr>
        </p:nvSpPr>
        <p:spPr>
          <a:xfrm>
            <a:off x="833410" y="1841500"/>
            <a:ext cx="10515600" cy="4445000"/>
          </a:xfrm>
        </p:spPr>
        <p:txBody>
          <a:bodyPr>
            <a:normAutofit lnSpcReduction="10000"/>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Imagine 1000 people are tested for the disease.</a:t>
            </a:r>
          </a:p>
          <a:p>
            <a:pPr marL="0" indent="0">
              <a:buNone/>
              <a:defRPr/>
            </a:pPr>
            <a:r>
              <a:rPr lang="en-US" i="1" dirty="0">
                <a:solidFill>
                  <a:schemeClr val="tx2"/>
                </a:solidFill>
              </a:rPr>
              <a:t>(a) How many people will test positive?</a:t>
            </a:r>
          </a:p>
          <a:p>
            <a:pPr marL="0" indent="0">
              <a:buNone/>
              <a:defRPr/>
            </a:pPr>
            <a:r>
              <a:rPr lang="en-US" i="1" dirty="0">
                <a:solidFill>
                  <a:schemeClr val="tx2"/>
                </a:solidFill>
              </a:rPr>
              <a:t>(b) Of those who test positive, how many will actually have the disease?</a:t>
            </a:r>
            <a:endParaRPr lang="en-US" dirty="0">
              <a:solidFill>
                <a:schemeClr val="tx2"/>
              </a:solidFill>
            </a:endParaRPr>
          </a:p>
        </p:txBody>
      </p:sp>
    </p:spTree>
    <p:extLst>
      <p:ext uri="{BB962C8B-B14F-4D97-AF65-F5344CB8AC3E}">
        <p14:creationId xmlns:p14="http://schemas.microsoft.com/office/powerpoint/2010/main" val="2562189339"/>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4" descr="A screenshot of a cell phone&#10;&#10;Description automatically generated">
            <a:extLst>
              <a:ext uri="{FF2B5EF4-FFF2-40B4-BE49-F238E27FC236}">
                <a16:creationId xmlns:a16="http://schemas.microsoft.com/office/drawing/2014/main" id="{42119147-D05D-7841-992F-3320C9495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104" y="3755647"/>
            <a:ext cx="2222500" cy="209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6" name="Picture 6" descr="A close up of a keyboard&#10;&#10;Description automatically generated">
            <a:extLst>
              <a:ext uri="{FF2B5EF4-FFF2-40B4-BE49-F238E27FC236}">
                <a16:creationId xmlns:a16="http://schemas.microsoft.com/office/drawing/2014/main" id="{A97D62A8-5318-2746-89AA-903AFC3D4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9386" y="1803022"/>
            <a:ext cx="3333750" cy="1415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8" descr="A close up of a map&#10;&#10;Description automatically generated">
            <a:extLst>
              <a:ext uri="{FF2B5EF4-FFF2-40B4-BE49-F238E27FC236}">
                <a16:creationId xmlns:a16="http://schemas.microsoft.com/office/drawing/2014/main" id="{65152F2D-FCBD-5345-A05B-70F65C738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3907" y="3354803"/>
            <a:ext cx="3243792"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10" descr="A picture containing device&#10;&#10;Description automatically generated">
            <a:extLst>
              <a:ext uri="{FF2B5EF4-FFF2-40B4-BE49-F238E27FC236}">
                <a16:creationId xmlns:a16="http://schemas.microsoft.com/office/drawing/2014/main" id="{CCD4BDED-2A9D-B34B-B511-8F12771405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0157" y="1854616"/>
            <a:ext cx="2051843"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Content Placeholder 1">
            <a:extLst>
              <a:ext uri="{FF2B5EF4-FFF2-40B4-BE49-F238E27FC236}">
                <a16:creationId xmlns:a16="http://schemas.microsoft.com/office/drawing/2014/main" id="{C16A0B81-8E53-D14D-961C-3C6121A3FF09}"/>
              </a:ext>
            </a:extLst>
          </p:cNvPr>
          <p:cNvSpPr>
            <a:spLocks noGrp="1"/>
          </p:cNvSpPr>
          <p:nvPr>
            <p:ph idx="1"/>
          </p:nvPr>
        </p:nvSpPr>
        <p:spPr>
          <a:xfrm>
            <a:off x="762000" y="2280582"/>
            <a:ext cx="3980657" cy="4445000"/>
          </a:xfrm>
        </p:spPr>
        <p:txBody>
          <a:bodyPr/>
          <a:lstStyle/>
          <a:p>
            <a:pPr>
              <a:defRPr/>
            </a:pPr>
            <a:r>
              <a:rPr lang="en-US" sz="2000" dirty="0">
                <a:solidFill>
                  <a:schemeClr val="tx2"/>
                </a:solidFill>
              </a:rPr>
              <a:t>Euler diagrams </a:t>
            </a:r>
          </a:p>
          <a:p>
            <a:pPr>
              <a:defRPr/>
            </a:pPr>
            <a:r>
              <a:rPr lang="en-US" sz="2000" dirty="0">
                <a:solidFill>
                  <a:schemeClr val="tx2"/>
                </a:solidFill>
              </a:rPr>
              <a:t>Frequency grids or icon arrays</a:t>
            </a:r>
          </a:p>
          <a:p>
            <a:pPr>
              <a:defRPr/>
            </a:pPr>
            <a:r>
              <a:rPr lang="en-US" sz="2000" dirty="0">
                <a:solidFill>
                  <a:schemeClr val="tx2"/>
                </a:solidFill>
              </a:rPr>
              <a:t>Decision trees</a:t>
            </a:r>
          </a:p>
          <a:p>
            <a:pPr>
              <a:defRPr/>
            </a:pPr>
            <a:r>
              <a:rPr lang="en-US" sz="2000" dirty="0">
                <a:solidFill>
                  <a:schemeClr val="tx2"/>
                </a:solidFill>
              </a:rPr>
              <a:t>“Beam cut" diagrams </a:t>
            </a:r>
          </a:p>
          <a:p>
            <a:pPr>
              <a:defRPr/>
            </a:pPr>
            <a:r>
              <a:rPr lang="en-US" sz="2000" dirty="0">
                <a:solidFill>
                  <a:schemeClr val="tx2"/>
                </a:solidFill>
              </a:rPr>
              <a:t>Probability curves</a:t>
            </a:r>
          </a:p>
          <a:p>
            <a:pPr>
              <a:defRPr/>
            </a:pPr>
            <a:r>
              <a:rPr lang="en-US" sz="2000" dirty="0">
                <a:solidFill>
                  <a:schemeClr val="tx2"/>
                </a:solidFill>
              </a:rPr>
              <a:t>Contingency tables</a:t>
            </a:r>
          </a:p>
          <a:p>
            <a:pPr>
              <a:defRPr/>
            </a:pPr>
            <a:r>
              <a:rPr lang="en-US" sz="2000" dirty="0">
                <a:solidFill>
                  <a:schemeClr val="tx2"/>
                </a:solidFill>
              </a:rPr>
              <a:t>Doubletrees </a:t>
            </a:r>
          </a:p>
          <a:p>
            <a:pPr>
              <a:defRPr/>
            </a:pPr>
            <a:r>
              <a:rPr lang="en-US" sz="2000" dirty="0">
                <a:solidFill>
                  <a:schemeClr val="tx2"/>
                </a:solidFill>
              </a:rPr>
              <a:t>Flow charts</a:t>
            </a:r>
          </a:p>
          <a:p>
            <a:pPr>
              <a:defRPr/>
            </a:pPr>
            <a:r>
              <a:rPr lang="en-US" sz="2000" dirty="0">
                <a:solidFill>
                  <a:schemeClr val="tx2"/>
                </a:solidFill>
              </a:rPr>
              <a:t>Pipe diagrams </a:t>
            </a:r>
          </a:p>
          <a:p>
            <a:pPr>
              <a:defRPr/>
            </a:pPr>
            <a:r>
              <a:rPr lang="en-US" sz="2000" dirty="0">
                <a:solidFill>
                  <a:schemeClr val="tx2"/>
                </a:solidFill>
              </a:rPr>
              <a:t>Sankey diagrams </a:t>
            </a:r>
          </a:p>
          <a:p>
            <a:pPr>
              <a:defRPr/>
            </a:pPr>
            <a:r>
              <a:rPr lang="en-US" sz="2000" dirty="0">
                <a:solidFill>
                  <a:schemeClr val="tx2"/>
                </a:solidFill>
              </a:rPr>
              <a:t>Unit squares</a:t>
            </a:r>
          </a:p>
          <a:p>
            <a:pPr>
              <a:defRPr/>
            </a:pPr>
            <a:endParaRPr lang="en-US" dirty="0"/>
          </a:p>
        </p:txBody>
      </p:sp>
      <p:sp>
        <p:nvSpPr>
          <p:cNvPr id="12" name="TextBox 11">
            <a:extLst>
              <a:ext uri="{FF2B5EF4-FFF2-40B4-BE49-F238E27FC236}">
                <a16:creationId xmlns:a16="http://schemas.microsoft.com/office/drawing/2014/main" id="{2C3E4B9A-BCBE-2943-AFBA-D68CBABEB878}"/>
              </a:ext>
            </a:extLst>
          </p:cNvPr>
          <p:cNvSpPr txBox="1"/>
          <p:nvPr/>
        </p:nvSpPr>
        <p:spPr>
          <a:xfrm>
            <a:off x="8318500" y="2981740"/>
            <a:ext cx="3631407" cy="400110"/>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a:spAutoFit/>
          </a:bodyPr>
          <a:lstStyle/>
          <a:p>
            <a:pPr algn="ctr">
              <a:defRPr/>
            </a:pPr>
            <a:r>
              <a:rPr lang="en-US" sz="2000" dirty="0" err="1">
                <a:ln w="0"/>
                <a:solidFill>
                  <a:schemeClr val="tx1"/>
                </a:solidFill>
                <a:effectLst>
                  <a:outerShdw blurRad="38100" dist="19050" dir="2700000" algn="tl" rotWithShape="0">
                    <a:schemeClr val="dk1">
                      <a:alpha val="40000"/>
                    </a:schemeClr>
                  </a:outerShdw>
                </a:effectLst>
              </a:rPr>
              <a:t>Brase</a:t>
            </a:r>
            <a:r>
              <a:rPr lang="en-US" sz="2000" dirty="0">
                <a:ln w="0"/>
                <a:solidFill>
                  <a:schemeClr val="tx1"/>
                </a:solidFill>
                <a:effectLst>
                  <a:outerShdw blurRad="38100" dist="19050" dir="2700000" algn="tl" rotWithShape="0">
                    <a:schemeClr val="dk1">
                      <a:alpha val="40000"/>
                    </a:schemeClr>
                  </a:outerShdw>
                </a:effectLst>
              </a:rPr>
              <a:t> 2009, Ottley et al. 2016</a:t>
            </a:r>
          </a:p>
        </p:txBody>
      </p:sp>
      <p:sp>
        <p:nvSpPr>
          <p:cNvPr id="19" name="TextBox 18">
            <a:extLst>
              <a:ext uri="{FF2B5EF4-FFF2-40B4-BE49-F238E27FC236}">
                <a16:creationId xmlns:a16="http://schemas.microsoft.com/office/drawing/2014/main" id="{9D8DA302-7F34-A34C-9C13-6F1B555D9D36}"/>
              </a:ext>
            </a:extLst>
          </p:cNvPr>
          <p:cNvSpPr txBox="1"/>
          <p:nvPr/>
        </p:nvSpPr>
        <p:spPr>
          <a:xfrm>
            <a:off x="4421188" y="5599793"/>
            <a:ext cx="2518833" cy="400110"/>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a:spAutoFit/>
          </a:bodyPr>
          <a:lstStyle/>
          <a:p>
            <a:pPr algn="ctr">
              <a:defRPr/>
            </a:pPr>
            <a:r>
              <a:rPr lang="en-US" sz="2000" dirty="0">
                <a:ln w="0"/>
                <a:solidFill>
                  <a:schemeClr val="tx1"/>
                </a:solidFill>
                <a:effectLst>
                  <a:outerShdw blurRad="38100" dist="19050" dir="2700000" algn="tl" rotWithShape="0">
                    <a:schemeClr val="dk1">
                      <a:alpha val="40000"/>
                    </a:schemeClr>
                  </a:outerShdw>
                </a:effectLst>
              </a:rPr>
              <a:t>Tsai et al. 2011</a:t>
            </a:r>
          </a:p>
        </p:txBody>
      </p:sp>
      <p:sp>
        <p:nvSpPr>
          <p:cNvPr id="20" name="TextBox 19">
            <a:extLst>
              <a:ext uri="{FF2B5EF4-FFF2-40B4-BE49-F238E27FC236}">
                <a16:creationId xmlns:a16="http://schemas.microsoft.com/office/drawing/2014/main" id="{95F64A10-9290-E14E-8C70-04CD8E678D52}"/>
              </a:ext>
            </a:extLst>
          </p:cNvPr>
          <p:cNvSpPr txBox="1"/>
          <p:nvPr/>
        </p:nvSpPr>
        <p:spPr>
          <a:xfrm>
            <a:off x="7359386" y="5644772"/>
            <a:ext cx="4011083" cy="400110"/>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a:spAutoFit/>
          </a:bodyPr>
          <a:lstStyle/>
          <a:p>
            <a:pPr algn="ctr">
              <a:defRPr/>
            </a:pPr>
            <a:r>
              <a:rPr lang="en-US" sz="2000" dirty="0">
                <a:ln w="0"/>
                <a:solidFill>
                  <a:schemeClr val="tx1"/>
                </a:solidFill>
                <a:effectLst>
                  <a:outerShdw blurRad="38100" dist="19050" dir="2700000" algn="tl" rotWithShape="0">
                    <a:schemeClr val="dk1">
                      <a:alpha val="40000"/>
                    </a:schemeClr>
                  </a:outerShdw>
                </a:effectLst>
              </a:rPr>
              <a:t>Khan et al. 2015</a:t>
            </a:r>
          </a:p>
        </p:txBody>
      </p:sp>
      <p:sp>
        <p:nvSpPr>
          <p:cNvPr id="21" name="TextBox 20">
            <a:extLst>
              <a:ext uri="{FF2B5EF4-FFF2-40B4-BE49-F238E27FC236}">
                <a16:creationId xmlns:a16="http://schemas.microsoft.com/office/drawing/2014/main" id="{9390F2AE-C753-2146-8413-7A70FD4F5E9F}"/>
              </a:ext>
            </a:extLst>
          </p:cNvPr>
          <p:cNvSpPr txBox="1"/>
          <p:nvPr/>
        </p:nvSpPr>
        <p:spPr>
          <a:xfrm>
            <a:off x="4990042" y="3194730"/>
            <a:ext cx="2813844" cy="400110"/>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a:spAutoFit/>
          </a:bodyPr>
          <a:lstStyle/>
          <a:p>
            <a:pPr algn="ctr">
              <a:defRPr/>
            </a:pPr>
            <a:r>
              <a:rPr lang="en-US" sz="2000" dirty="0">
                <a:ln w="0"/>
                <a:solidFill>
                  <a:schemeClr val="tx1"/>
                </a:solidFill>
                <a:effectLst>
                  <a:outerShdw blurRad="38100" dist="19050" dir="2700000" algn="tl" rotWithShape="0">
                    <a:schemeClr val="dk1">
                      <a:alpha val="40000"/>
                    </a:schemeClr>
                  </a:outerShdw>
                </a:effectLst>
              </a:rPr>
              <a:t>Micallef et al. 2012</a:t>
            </a:r>
          </a:p>
        </p:txBody>
      </p:sp>
      <p:pic>
        <p:nvPicPr>
          <p:cNvPr id="41995" name="Picture 10">
            <a:extLst>
              <a:ext uri="{FF2B5EF4-FFF2-40B4-BE49-F238E27FC236}">
                <a16:creationId xmlns:a16="http://schemas.microsoft.com/office/drawing/2014/main" id="{C8294518-ACBD-7040-890C-E301DD08F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7" descr="A picture containing drawing&#10;&#10;Description automatically generated">
            <a:extLst>
              <a:ext uri="{FF2B5EF4-FFF2-40B4-BE49-F238E27FC236}">
                <a16:creationId xmlns:a16="http://schemas.microsoft.com/office/drawing/2014/main" id="{AE95971F-FDB8-3C41-9312-94D6859F44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16">
            <a:extLst>
              <a:ext uri="{FF2B5EF4-FFF2-40B4-BE49-F238E27FC236}">
                <a16:creationId xmlns:a16="http://schemas.microsoft.com/office/drawing/2014/main" id="{2FB79624-4B01-894F-B530-DF7AA82B46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EF635546-849F-9141-88DB-2C8D44EC7395}"/>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22" name="Rectangle 21">
            <a:extLst>
              <a:ext uri="{FF2B5EF4-FFF2-40B4-BE49-F238E27FC236}">
                <a16:creationId xmlns:a16="http://schemas.microsoft.com/office/drawing/2014/main" id="{119AE376-D6DF-C540-B83B-DF2613467B8B}"/>
              </a:ext>
            </a:extLst>
          </p:cNvPr>
          <p:cNvSpPr/>
          <p:nvPr/>
        </p:nvSpPr>
        <p:spPr>
          <a:xfrm>
            <a:off x="838200" y="1662470"/>
            <a:ext cx="3303340"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visualization</a:t>
            </a:r>
          </a:p>
        </p:txBody>
      </p:sp>
    </p:spTree>
    <p:extLst>
      <p:ext uri="{BB962C8B-B14F-4D97-AF65-F5344CB8AC3E}">
        <p14:creationId xmlns:p14="http://schemas.microsoft.com/office/powerpoint/2010/main" val="37147660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5" name="Picture 10">
            <a:extLst>
              <a:ext uri="{FF2B5EF4-FFF2-40B4-BE49-F238E27FC236}">
                <a16:creationId xmlns:a16="http://schemas.microsoft.com/office/drawing/2014/main" id="{C8294518-ACBD-7040-890C-E301DD08F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7" descr="A picture containing drawing&#10;&#10;Description automatically generated">
            <a:extLst>
              <a:ext uri="{FF2B5EF4-FFF2-40B4-BE49-F238E27FC236}">
                <a16:creationId xmlns:a16="http://schemas.microsoft.com/office/drawing/2014/main" id="{AE95971F-FDB8-3C41-9312-94D6859F4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16">
            <a:extLst>
              <a:ext uri="{FF2B5EF4-FFF2-40B4-BE49-F238E27FC236}">
                <a16:creationId xmlns:a16="http://schemas.microsoft.com/office/drawing/2014/main" id="{2FB79624-4B01-894F-B530-DF7AA82B4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EF635546-849F-9141-88DB-2C8D44EC7395}"/>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Can interaction help?</a:t>
            </a:r>
          </a:p>
        </p:txBody>
      </p:sp>
    </p:spTree>
    <p:extLst>
      <p:ext uri="{BB962C8B-B14F-4D97-AF65-F5344CB8AC3E}">
        <p14:creationId xmlns:p14="http://schemas.microsoft.com/office/powerpoint/2010/main" val="17058583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Graphic 4" descr="Database">
            <a:extLst>
              <a:ext uri="{FF2B5EF4-FFF2-40B4-BE49-F238E27FC236}">
                <a16:creationId xmlns:a16="http://schemas.microsoft.com/office/drawing/2014/main" id="{A10FC3FD-EF51-974C-8968-B56573F77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Graphic 5" descr="Database">
            <a:extLst>
              <a:ext uri="{FF2B5EF4-FFF2-40B4-BE49-F238E27FC236}">
                <a16:creationId xmlns:a16="http://schemas.microsoft.com/office/drawing/2014/main" id="{2511E7D9-AF10-B742-8092-DAD72A0CB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Graphic 6" descr="Database">
            <a:extLst>
              <a:ext uri="{FF2B5EF4-FFF2-40B4-BE49-F238E27FC236}">
                <a16:creationId xmlns:a16="http://schemas.microsoft.com/office/drawing/2014/main" id="{0BD977F9-8A7C-C044-85EF-9DF5F19BD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B7A022B8-F596-A74F-B58C-AA675E4048EA}"/>
              </a:ext>
            </a:extLst>
          </p:cNvPr>
          <p:cNvCxnSpPr>
            <a:cxnSpLocks/>
          </p:cNvCxnSpPr>
          <p:nvPr/>
        </p:nvCxnSpPr>
        <p:spPr bwMode="auto">
          <a:xfrm>
            <a:off x="4508500" y="2963333"/>
            <a:ext cx="2730500" cy="465667"/>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C9A74ADF-A28A-D24D-B22A-51D1D619C65C}"/>
              </a:ext>
            </a:extLst>
          </p:cNvPr>
          <p:cNvCxnSpPr>
            <a:cxnSpLocks/>
          </p:cNvCxnSpPr>
          <p:nvPr/>
        </p:nvCxnSpPr>
        <p:spPr bwMode="auto">
          <a:xfrm>
            <a:off x="2159000" y="3603625"/>
            <a:ext cx="4889500" cy="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CD8B2588-FCF8-4A48-AD4A-F277AE2B89B6}"/>
              </a:ext>
            </a:extLst>
          </p:cNvPr>
          <p:cNvCxnSpPr>
            <a:cxnSpLocks/>
          </p:cNvCxnSpPr>
          <p:nvPr/>
        </p:nvCxnSpPr>
        <p:spPr bwMode="auto">
          <a:xfrm flipV="1">
            <a:off x="3283480" y="3746500"/>
            <a:ext cx="3765021" cy="114300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0488" name="Oval 18">
            <a:extLst>
              <a:ext uri="{FF2B5EF4-FFF2-40B4-BE49-F238E27FC236}">
                <a16:creationId xmlns:a16="http://schemas.microsoft.com/office/drawing/2014/main" id="{2DC1FB4E-8554-8B43-890B-E2123ABF3232}"/>
              </a:ext>
            </a:extLst>
          </p:cNvPr>
          <p:cNvSpPr>
            <a:spLocks noChangeArrowheads="1"/>
          </p:cNvSpPr>
          <p:nvPr/>
        </p:nvSpPr>
        <p:spPr bwMode="auto">
          <a:xfrm>
            <a:off x="7975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89" name="Oval 19">
            <a:extLst>
              <a:ext uri="{FF2B5EF4-FFF2-40B4-BE49-F238E27FC236}">
                <a16:creationId xmlns:a16="http://schemas.microsoft.com/office/drawing/2014/main" id="{CBE749F0-FFCD-F247-AC8D-F2DECBD8958B}"/>
              </a:ext>
            </a:extLst>
          </p:cNvPr>
          <p:cNvSpPr>
            <a:spLocks noChangeArrowheads="1"/>
          </p:cNvSpPr>
          <p:nvPr/>
        </p:nvSpPr>
        <p:spPr bwMode="auto">
          <a:xfrm>
            <a:off x="8102865" y="3149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0" name="Oval 20">
            <a:extLst>
              <a:ext uri="{FF2B5EF4-FFF2-40B4-BE49-F238E27FC236}">
                <a16:creationId xmlns:a16="http://schemas.microsoft.com/office/drawing/2014/main" id="{7683CCB5-C02A-1245-A919-B847A82A5793}"/>
              </a:ext>
            </a:extLst>
          </p:cNvPr>
          <p:cNvSpPr>
            <a:spLocks noChangeArrowheads="1"/>
          </p:cNvSpPr>
          <p:nvPr/>
        </p:nvSpPr>
        <p:spPr bwMode="auto">
          <a:xfrm>
            <a:off x="84203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1" name="Oval 21">
            <a:extLst>
              <a:ext uri="{FF2B5EF4-FFF2-40B4-BE49-F238E27FC236}">
                <a16:creationId xmlns:a16="http://schemas.microsoft.com/office/drawing/2014/main" id="{CEF75585-E847-504D-A467-01CF3CD41CBC}"/>
              </a:ext>
            </a:extLst>
          </p:cNvPr>
          <p:cNvSpPr>
            <a:spLocks noChangeArrowheads="1"/>
          </p:cNvSpPr>
          <p:nvPr/>
        </p:nvSpPr>
        <p:spPr bwMode="auto">
          <a:xfrm>
            <a:off x="8102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2" name="Oval 22">
            <a:extLst>
              <a:ext uri="{FF2B5EF4-FFF2-40B4-BE49-F238E27FC236}">
                <a16:creationId xmlns:a16="http://schemas.microsoft.com/office/drawing/2014/main" id="{01B4A566-8B76-8F4C-B8DB-181F4E759C2F}"/>
              </a:ext>
            </a:extLst>
          </p:cNvPr>
          <p:cNvSpPr>
            <a:spLocks noChangeArrowheads="1"/>
          </p:cNvSpPr>
          <p:nvPr/>
        </p:nvSpPr>
        <p:spPr bwMode="auto">
          <a:xfrm>
            <a:off x="8166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3" name="Oval 23">
            <a:extLst>
              <a:ext uri="{FF2B5EF4-FFF2-40B4-BE49-F238E27FC236}">
                <a16:creationId xmlns:a16="http://schemas.microsoft.com/office/drawing/2014/main" id="{521C645D-756F-BF45-9D1D-A61D8ABD5957}"/>
              </a:ext>
            </a:extLst>
          </p:cNvPr>
          <p:cNvSpPr>
            <a:spLocks noChangeArrowheads="1"/>
          </p:cNvSpPr>
          <p:nvPr/>
        </p:nvSpPr>
        <p:spPr bwMode="auto">
          <a:xfrm>
            <a:off x="8255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4" name="Oval 24">
            <a:extLst>
              <a:ext uri="{FF2B5EF4-FFF2-40B4-BE49-F238E27FC236}">
                <a16:creationId xmlns:a16="http://schemas.microsoft.com/office/drawing/2014/main" id="{496A3857-C85C-5743-96DC-C43078489AEE}"/>
              </a:ext>
            </a:extLst>
          </p:cNvPr>
          <p:cNvSpPr>
            <a:spLocks noChangeArrowheads="1"/>
          </p:cNvSpPr>
          <p:nvPr/>
        </p:nvSpPr>
        <p:spPr bwMode="auto">
          <a:xfrm>
            <a:off x="8102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5" name="Oval 25">
            <a:extLst>
              <a:ext uri="{FF2B5EF4-FFF2-40B4-BE49-F238E27FC236}">
                <a16:creationId xmlns:a16="http://schemas.microsoft.com/office/drawing/2014/main" id="{1FC809A8-CBEE-4041-8F7F-A4A84BBA7532}"/>
              </a:ext>
            </a:extLst>
          </p:cNvPr>
          <p:cNvSpPr>
            <a:spLocks noChangeArrowheads="1"/>
          </p:cNvSpPr>
          <p:nvPr/>
        </p:nvSpPr>
        <p:spPr bwMode="auto">
          <a:xfrm>
            <a:off x="8610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6" name="Oval 26">
            <a:extLst>
              <a:ext uri="{FF2B5EF4-FFF2-40B4-BE49-F238E27FC236}">
                <a16:creationId xmlns:a16="http://schemas.microsoft.com/office/drawing/2014/main" id="{B0F885BC-2AE8-DA4F-86C3-51845F684FAE}"/>
              </a:ext>
            </a:extLst>
          </p:cNvPr>
          <p:cNvSpPr>
            <a:spLocks noChangeArrowheads="1"/>
          </p:cNvSpPr>
          <p:nvPr/>
        </p:nvSpPr>
        <p:spPr bwMode="auto">
          <a:xfrm>
            <a:off x="8483865" y="3276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7" name="Oval 27">
            <a:extLst>
              <a:ext uri="{FF2B5EF4-FFF2-40B4-BE49-F238E27FC236}">
                <a16:creationId xmlns:a16="http://schemas.microsoft.com/office/drawing/2014/main" id="{7DDFC3AF-4EDF-AF46-9664-39A462A00751}"/>
              </a:ext>
            </a:extLst>
          </p:cNvPr>
          <p:cNvSpPr>
            <a:spLocks noChangeArrowheads="1"/>
          </p:cNvSpPr>
          <p:nvPr/>
        </p:nvSpPr>
        <p:spPr bwMode="auto">
          <a:xfrm>
            <a:off x="8102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8" name="Oval 28">
            <a:extLst>
              <a:ext uri="{FF2B5EF4-FFF2-40B4-BE49-F238E27FC236}">
                <a16:creationId xmlns:a16="http://schemas.microsoft.com/office/drawing/2014/main" id="{8EC80B16-168F-D14B-B8FB-EEBF22D104B2}"/>
              </a:ext>
            </a:extLst>
          </p:cNvPr>
          <p:cNvSpPr>
            <a:spLocks noChangeArrowheads="1"/>
          </p:cNvSpPr>
          <p:nvPr/>
        </p:nvSpPr>
        <p:spPr bwMode="auto">
          <a:xfrm>
            <a:off x="8483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9" name="Oval 29">
            <a:extLst>
              <a:ext uri="{FF2B5EF4-FFF2-40B4-BE49-F238E27FC236}">
                <a16:creationId xmlns:a16="http://schemas.microsoft.com/office/drawing/2014/main" id="{58B88736-3CB9-AD42-96CC-76187A2CD698}"/>
              </a:ext>
            </a:extLst>
          </p:cNvPr>
          <p:cNvSpPr>
            <a:spLocks noChangeArrowheads="1"/>
          </p:cNvSpPr>
          <p:nvPr/>
        </p:nvSpPr>
        <p:spPr bwMode="auto">
          <a:xfrm>
            <a:off x="8102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0" name="Oval 30">
            <a:extLst>
              <a:ext uri="{FF2B5EF4-FFF2-40B4-BE49-F238E27FC236}">
                <a16:creationId xmlns:a16="http://schemas.microsoft.com/office/drawing/2014/main" id="{C85BEC04-3A44-FE47-B43A-0B95F994464F}"/>
              </a:ext>
            </a:extLst>
          </p:cNvPr>
          <p:cNvSpPr>
            <a:spLocks noChangeArrowheads="1"/>
          </p:cNvSpPr>
          <p:nvPr/>
        </p:nvSpPr>
        <p:spPr bwMode="auto">
          <a:xfrm>
            <a:off x="8356865" y="3657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1" name="Oval 31">
            <a:extLst>
              <a:ext uri="{FF2B5EF4-FFF2-40B4-BE49-F238E27FC236}">
                <a16:creationId xmlns:a16="http://schemas.microsoft.com/office/drawing/2014/main" id="{D3C17C11-152A-AC4E-A530-D4A6111AE9EE}"/>
              </a:ext>
            </a:extLst>
          </p:cNvPr>
          <p:cNvSpPr>
            <a:spLocks noChangeArrowheads="1"/>
          </p:cNvSpPr>
          <p:nvPr/>
        </p:nvSpPr>
        <p:spPr bwMode="auto">
          <a:xfrm>
            <a:off x="8356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2" name="Oval 32">
            <a:extLst>
              <a:ext uri="{FF2B5EF4-FFF2-40B4-BE49-F238E27FC236}">
                <a16:creationId xmlns:a16="http://schemas.microsoft.com/office/drawing/2014/main" id="{3DACF43B-E383-1F4B-9BB5-3E11F34977D0}"/>
              </a:ext>
            </a:extLst>
          </p:cNvPr>
          <p:cNvSpPr>
            <a:spLocks noChangeArrowheads="1"/>
          </p:cNvSpPr>
          <p:nvPr/>
        </p:nvSpPr>
        <p:spPr bwMode="auto">
          <a:xfrm>
            <a:off x="8737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3" name="Oval 33">
            <a:extLst>
              <a:ext uri="{FF2B5EF4-FFF2-40B4-BE49-F238E27FC236}">
                <a16:creationId xmlns:a16="http://schemas.microsoft.com/office/drawing/2014/main" id="{FE11F08E-B29B-A740-8E1B-1E191D2182D7}"/>
              </a:ext>
            </a:extLst>
          </p:cNvPr>
          <p:cNvSpPr>
            <a:spLocks noChangeArrowheads="1"/>
          </p:cNvSpPr>
          <p:nvPr/>
        </p:nvSpPr>
        <p:spPr bwMode="auto">
          <a:xfrm>
            <a:off x="8420365" y="3784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4" name="Oval 34">
            <a:extLst>
              <a:ext uri="{FF2B5EF4-FFF2-40B4-BE49-F238E27FC236}">
                <a16:creationId xmlns:a16="http://schemas.microsoft.com/office/drawing/2014/main" id="{45F6DEF4-9A4C-204A-BB16-6E908FAA6889}"/>
              </a:ext>
            </a:extLst>
          </p:cNvPr>
          <p:cNvSpPr>
            <a:spLocks noChangeArrowheads="1"/>
          </p:cNvSpPr>
          <p:nvPr/>
        </p:nvSpPr>
        <p:spPr bwMode="auto">
          <a:xfrm>
            <a:off x="8864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5" name="Oval 35">
            <a:extLst>
              <a:ext uri="{FF2B5EF4-FFF2-40B4-BE49-F238E27FC236}">
                <a16:creationId xmlns:a16="http://schemas.microsoft.com/office/drawing/2014/main" id="{5370D700-89A9-394F-BC65-EA46EF73083E}"/>
              </a:ext>
            </a:extLst>
          </p:cNvPr>
          <p:cNvSpPr>
            <a:spLocks noChangeArrowheads="1"/>
          </p:cNvSpPr>
          <p:nvPr/>
        </p:nvSpPr>
        <p:spPr bwMode="auto">
          <a:xfrm>
            <a:off x="8610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6" name="Oval 36">
            <a:extLst>
              <a:ext uri="{FF2B5EF4-FFF2-40B4-BE49-F238E27FC236}">
                <a16:creationId xmlns:a16="http://schemas.microsoft.com/office/drawing/2014/main" id="{B5D466D3-E37D-C942-8FC1-73C6FBC41797}"/>
              </a:ext>
            </a:extLst>
          </p:cNvPr>
          <p:cNvSpPr>
            <a:spLocks noChangeArrowheads="1"/>
          </p:cNvSpPr>
          <p:nvPr/>
        </p:nvSpPr>
        <p:spPr bwMode="auto">
          <a:xfrm>
            <a:off x="90553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7" name="Oval 37">
            <a:extLst>
              <a:ext uri="{FF2B5EF4-FFF2-40B4-BE49-F238E27FC236}">
                <a16:creationId xmlns:a16="http://schemas.microsoft.com/office/drawing/2014/main" id="{C82D6137-1E2E-0A42-B69F-576E021B16EF}"/>
              </a:ext>
            </a:extLst>
          </p:cNvPr>
          <p:cNvSpPr>
            <a:spLocks noChangeArrowheads="1"/>
          </p:cNvSpPr>
          <p:nvPr/>
        </p:nvSpPr>
        <p:spPr bwMode="auto">
          <a:xfrm>
            <a:off x="8229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8" name="Oval 38">
            <a:extLst>
              <a:ext uri="{FF2B5EF4-FFF2-40B4-BE49-F238E27FC236}">
                <a16:creationId xmlns:a16="http://schemas.microsoft.com/office/drawing/2014/main" id="{85D28E9A-3049-7F47-89EF-AD2EE942A95C}"/>
              </a:ext>
            </a:extLst>
          </p:cNvPr>
          <p:cNvSpPr>
            <a:spLocks noChangeArrowheads="1"/>
          </p:cNvSpPr>
          <p:nvPr/>
        </p:nvSpPr>
        <p:spPr bwMode="auto">
          <a:xfrm>
            <a:off x="8763000" y="2857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9" name="Oval 39">
            <a:extLst>
              <a:ext uri="{FF2B5EF4-FFF2-40B4-BE49-F238E27FC236}">
                <a16:creationId xmlns:a16="http://schemas.microsoft.com/office/drawing/2014/main" id="{ADFB4A4F-6AB1-0440-BEA0-555A6F75C8E8}"/>
              </a:ext>
            </a:extLst>
          </p:cNvPr>
          <p:cNvSpPr>
            <a:spLocks noChangeArrowheads="1"/>
          </p:cNvSpPr>
          <p:nvPr/>
        </p:nvSpPr>
        <p:spPr bwMode="auto">
          <a:xfrm>
            <a:off x="8890000" y="3022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0" name="Oval 40">
            <a:extLst>
              <a:ext uri="{FF2B5EF4-FFF2-40B4-BE49-F238E27FC236}">
                <a16:creationId xmlns:a16="http://schemas.microsoft.com/office/drawing/2014/main" id="{11BB4C2E-4656-0D4E-A7DB-6A89621C8C5F}"/>
              </a:ext>
            </a:extLst>
          </p:cNvPr>
          <p:cNvSpPr>
            <a:spLocks noChangeArrowheads="1"/>
          </p:cNvSpPr>
          <p:nvPr/>
        </p:nvSpPr>
        <p:spPr bwMode="auto">
          <a:xfrm>
            <a:off x="92075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1" name="Oval 41">
            <a:extLst>
              <a:ext uri="{FF2B5EF4-FFF2-40B4-BE49-F238E27FC236}">
                <a16:creationId xmlns:a16="http://schemas.microsoft.com/office/drawing/2014/main" id="{92D0AE54-9E30-024F-8B5D-6339C447FFFE}"/>
              </a:ext>
            </a:extLst>
          </p:cNvPr>
          <p:cNvSpPr>
            <a:spLocks noChangeArrowheads="1"/>
          </p:cNvSpPr>
          <p:nvPr/>
        </p:nvSpPr>
        <p:spPr bwMode="auto">
          <a:xfrm>
            <a:off x="8890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2" name="Oval 42">
            <a:extLst>
              <a:ext uri="{FF2B5EF4-FFF2-40B4-BE49-F238E27FC236}">
                <a16:creationId xmlns:a16="http://schemas.microsoft.com/office/drawing/2014/main" id="{3096E6B2-57BE-754A-A06D-D6A48E370E5C}"/>
              </a:ext>
            </a:extLst>
          </p:cNvPr>
          <p:cNvSpPr>
            <a:spLocks noChangeArrowheads="1"/>
          </p:cNvSpPr>
          <p:nvPr/>
        </p:nvSpPr>
        <p:spPr bwMode="auto">
          <a:xfrm>
            <a:off x="8953500" y="3213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3" name="Oval 43">
            <a:extLst>
              <a:ext uri="{FF2B5EF4-FFF2-40B4-BE49-F238E27FC236}">
                <a16:creationId xmlns:a16="http://schemas.microsoft.com/office/drawing/2014/main" id="{3FED467D-DD2A-894A-B2AA-9A7271945D38}"/>
              </a:ext>
            </a:extLst>
          </p:cNvPr>
          <p:cNvSpPr>
            <a:spLocks noChangeArrowheads="1"/>
          </p:cNvSpPr>
          <p:nvPr/>
        </p:nvSpPr>
        <p:spPr bwMode="auto">
          <a:xfrm>
            <a:off x="9042136"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4" name="Oval 44">
            <a:extLst>
              <a:ext uri="{FF2B5EF4-FFF2-40B4-BE49-F238E27FC236}">
                <a16:creationId xmlns:a16="http://schemas.microsoft.com/office/drawing/2014/main" id="{751812F0-4C08-2841-9362-65E9E7A8680C}"/>
              </a:ext>
            </a:extLst>
          </p:cNvPr>
          <p:cNvSpPr>
            <a:spLocks noChangeArrowheads="1"/>
          </p:cNvSpPr>
          <p:nvPr/>
        </p:nvSpPr>
        <p:spPr bwMode="auto">
          <a:xfrm>
            <a:off x="8890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5" name="Oval 45">
            <a:extLst>
              <a:ext uri="{FF2B5EF4-FFF2-40B4-BE49-F238E27FC236}">
                <a16:creationId xmlns:a16="http://schemas.microsoft.com/office/drawing/2014/main" id="{51ACD909-C169-E04D-8935-D23C1BF71B0C}"/>
              </a:ext>
            </a:extLst>
          </p:cNvPr>
          <p:cNvSpPr>
            <a:spLocks noChangeArrowheads="1"/>
          </p:cNvSpPr>
          <p:nvPr/>
        </p:nvSpPr>
        <p:spPr bwMode="auto">
          <a:xfrm>
            <a:off x="93980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6" name="Oval 46">
            <a:extLst>
              <a:ext uri="{FF2B5EF4-FFF2-40B4-BE49-F238E27FC236}">
                <a16:creationId xmlns:a16="http://schemas.microsoft.com/office/drawing/2014/main" id="{83618749-4ECC-9245-914F-98575B0A26BF}"/>
              </a:ext>
            </a:extLst>
          </p:cNvPr>
          <p:cNvSpPr>
            <a:spLocks noChangeArrowheads="1"/>
          </p:cNvSpPr>
          <p:nvPr/>
        </p:nvSpPr>
        <p:spPr bwMode="auto">
          <a:xfrm>
            <a:off x="9271000" y="3149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7" name="Oval 47">
            <a:extLst>
              <a:ext uri="{FF2B5EF4-FFF2-40B4-BE49-F238E27FC236}">
                <a16:creationId xmlns:a16="http://schemas.microsoft.com/office/drawing/2014/main" id="{A9EC1A74-29D4-6040-9CC6-80F7919AE45F}"/>
              </a:ext>
            </a:extLst>
          </p:cNvPr>
          <p:cNvSpPr>
            <a:spLocks noChangeArrowheads="1"/>
          </p:cNvSpPr>
          <p:nvPr/>
        </p:nvSpPr>
        <p:spPr bwMode="auto">
          <a:xfrm>
            <a:off x="8890000" y="3721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8" name="Oval 48">
            <a:extLst>
              <a:ext uri="{FF2B5EF4-FFF2-40B4-BE49-F238E27FC236}">
                <a16:creationId xmlns:a16="http://schemas.microsoft.com/office/drawing/2014/main" id="{486400C6-EF7C-364D-87E0-207E56BC3F8C}"/>
              </a:ext>
            </a:extLst>
          </p:cNvPr>
          <p:cNvSpPr>
            <a:spLocks noChangeArrowheads="1"/>
          </p:cNvSpPr>
          <p:nvPr/>
        </p:nvSpPr>
        <p:spPr bwMode="auto">
          <a:xfrm>
            <a:off x="9271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9" name="Oval 49">
            <a:extLst>
              <a:ext uri="{FF2B5EF4-FFF2-40B4-BE49-F238E27FC236}">
                <a16:creationId xmlns:a16="http://schemas.microsoft.com/office/drawing/2014/main" id="{724C3B77-C070-9344-83F6-A52B15E2CCA0}"/>
              </a:ext>
            </a:extLst>
          </p:cNvPr>
          <p:cNvSpPr>
            <a:spLocks noChangeArrowheads="1"/>
          </p:cNvSpPr>
          <p:nvPr/>
        </p:nvSpPr>
        <p:spPr bwMode="auto">
          <a:xfrm>
            <a:off x="88900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0" name="Oval 50">
            <a:extLst>
              <a:ext uri="{FF2B5EF4-FFF2-40B4-BE49-F238E27FC236}">
                <a16:creationId xmlns:a16="http://schemas.microsoft.com/office/drawing/2014/main" id="{4DDD0B17-191B-2F4F-8B68-E6354F396FD8}"/>
              </a:ext>
            </a:extLst>
          </p:cNvPr>
          <p:cNvSpPr>
            <a:spLocks noChangeArrowheads="1"/>
          </p:cNvSpPr>
          <p:nvPr/>
        </p:nvSpPr>
        <p:spPr bwMode="auto">
          <a:xfrm>
            <a:off x="914400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1" name="Oval 51">
            <a:extLst>
              <a:ext uri="{FF2B5EF4-FFF2-40B4-BE49-F238E27FC236}">
                <a16:creationId xmlns:a16="http://schemas.microsoft.com/office/drawing/2014/main" id="{FDC42125-F681-A946-A169-AB3BA51B574F}"/>
              </a:ext>
            </a:extLst>
          </p:cNvPr>
          <p:cNvSpPr>
            <a:spLocks noChangeArrowheads="1"/>
          </p:cNvSpPr>
          <p:nvPr/>
        </p:nvSpPr>
        <p:spPr bwMode="auto">
          <a:xfrm>
            <a:off x="9144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2" name="Oval 52">
            <a:extLst>
              <a:ext uri="{FF2B5EF4-FFF2-40B4-BE49-F238E27FC236}">
                <a16:creationId xmlns:a16="http://schemas.microsoft.com/office/drawing/2014/main" id="{09EC1B87-30A6-C44C-9C4B-8A5958EB53E6}"/>
              </a:ext>
            </a:extLst>
          </p:cNvPr>
          <p:cNvSpPr>
            <a:spLocks noChangeArrowheads="1"/>
          </p:cNvSpPr>
          <p:nvPr/>
        </p:nvSpPr>
        <p:spPr bwMode="auto">
          <a:xfrm>
            <a:off x="9525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3" name="Oval 53">
            <a:extLst>
              <a:ext uri="{FF2B5EF4-FFF2-40B4-BE49-F238E27FC236}">
                <a16:creationId xmlns:a16="http://schemas.microsoft.com/office/drawing/2014/main" id="{D8A3EABA-A157-E045-A5C8-CA0DD1959B6D}"/>
              </a:ext>
            </a:extLst>
          </p:cNvPr>
          <p:cNvSpPr>
            <a:spLocks noChangeArrowheads="1"/>
          </p:cNvSpPr>
          <p:nvPr/>
        </p:nvSpPr>
        <p:spPr bwMode="auto">
          <a:xfrm>
            <a:off x="920750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4" name="Oval 54">
            <a:extLst>
              <a:ext uri="{FF2B5EF4-FFF2-40B4-BE49-F238E27FC236}">
                <a16:creationId xmlns:a16="http://schemas.microsoft.com/office/drawing/2014/main" id="{C3B76DAF-581A-DC47-8FF9-9486F3AC26F6}"/>
              </a:ext>
            </a:extLst>
          </p:cNvPr>
          <p:cNvSpPr>
            <a:spLocks noChangeArrowheads="1"/>
          </p:cNvSpPr>
          <p:nvPr/>
        </p:nvSpPr>
        <p:spPr bwMode="auto">
          <a:xfrm>
            <a:off x="9652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5" name="Oval 55">
            <a:extLst>
              <a:ext uri="{FF2B5EF4-FFF2-40B4-BE49-F238E27FC236}">
                <a16:creationId xmlns:a16="http://schemas.microsoft.com/office/drawing/2014/main" id="{C7A32AB3-754F-2645-8ADA-8A24149218DC}"/>
              </a:ext>
            </a:extLst>
          </p:cNvPr>
          <p:cNvSpPr>
            <a:spLocks noChangeArrowheads="1"/>
          </p:cNvSpPr>
          <p:nvPr/>
        </p:nvSpPr>
        <p:spPr bwMode="auto">
          <a:xfrm>
            <a:off x="9398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6" name="Oval 56">
            <a:extLst>
              <a:ext uri="{FF2B5EF4-FFF2-40B4-BE49-F238E27FC236}">
                <a16:creationId xmlns:a16="http://schemas.microsoft.com/office/drawing/2014/main" id="{AEDA0925-8CC0-E943-8AB1-2ACD6CF7B5BD}"/>
              </a:ext>
            </a:extLst>
          </p:cNvPr>
          <p:cNvSpPr>
            <a:spLocks noChangeArrowheads="1"/>
          </p:cNvSpPr>
          <p:nvPr/>
        </p:nvSpPr>
        <p:spPr bwMode="auto">
          <a:xfrm>
            <a:off x="98425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7" name="Oval 57">
            <a:extLst>
              <a:ext uri="{FF2B5EF4-FFF2-40B4-BE49-F238E27FC236}">
                <a16:creationId xmlns:a16="http://schemas.microsoft.com/office/drawing/2014/main" id="{83F14619-CF5F-DD41-98B4-BD3A05D9B435}"/>
              </a:ext>
            </a:extLst>
          </p:cNvPr>
          <p:cNvSpPr>
            <a:spLocks noChangeArrowheads="1"/>
          </p:cNvSpPr>
          <p:nvPr/>
        </p:nvSpPr>
        <p:spPr bwMode="auto">
          <a:xfrm>
            <a:off x="9017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8" name="Oval 58">
            <a:extLst>
              <a:ext uri="{FF2B5EF4-FFF2-40B4-BE49-F238E27FC236}">
                <a16:creationId xmlns:a16="http://schemas.microsoft.com/office/drawing/2014/main" id="{71D23BAF-9FA2-DA48-9429-11F1AD9968CA}"/>
              </a:ext>
            </a:extLst>
          </p:cNvPr>
          <p:cNvSpPr>
            <a:spLocks noChangeArrowheads="1"/>
          </p:cNvSpPr>
          <p:nvPr/>
        </p:nvSpPr>
        <p:spPr bwMode="auto">
          <a:xfrm rot="3051519">
            <a:off x="8857589" y="3588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9" name="Oval 59">
            <a:extLst>
              <a:ext uri="{FF2B5EF4-FFF2-40B4-BE49-F238E27FC236}">
                <a16:creationId xmlns:a16="http://schemas.microsoft.com/office/drawing/2014/main" id="{3F50AC21-AC0E-D44F-BD92-23076F5E3B4F}"/>
              </a:ext>
            </a:extLst>
          </p:cNvPr>
          <p:cNvSpPr>
            <a:spLocks noChangeArrowheads="1"/>
          </p:cNvSpPr>
          <p:nvPr/>
        </p:nvSpPr>
        <p:spPr bwMode="auto">
          <a:xfrm rot="3051519">
            <a:off x="8983928" y="3753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0" name="Oval 60">
            <a:extLst>
              <a:ext uri="{FF2B5EF4-FFF2-40B4-BE49-F238E27FC236}">
                <a16:creationId xmlns:a16="http://schemas.microsoft.com/office/drawing/2014/main" id="{898A1038-025B-C244-BAD0-632386A1EF7A}"/>
              </a:ext>
            </a:extLst>
          </p:cNvPr>
          <p:cNvSpPr>
            <a:spLocks noChangeArrowheads="1"/>
          </p:cNvSpPr>
          <p:nvPr/>
        </p:nvSpPr>
        <p:spPr bwMode="auto">
          <a:xfrm rot="3051519">
            <a:off x="93020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1" name="Oval 61">
            <a:extLst>
              <a:ext uri="{FF2B5EF4-FFF2-40B4-BE49-F238E27FC236}">
                <a16:creationId xmlns:a16="http://schemas.microsoft.com/office/drawing/2014/main" id="{AAA66E0E-B191-B249-AC82-38600D567ED6}"/>
              </a:ext>
            </a:extLst>
          </p:cNvPr>
          <p:cNvSpPr>
            <a:spLocks noChangeArrowheads="1"/>
          </p:cNvSpPr>
          <p:nvPr/>
        </p:nvSpPr>
        <p:spPr bwMode="auto">
          <a:xfrm rot="3051519">
            <a:off x="9423135" y="348720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2" name="Oval 62">
            <a:extLst>
              <a:ext uri="{FF2B5EF4-FFF2-40B4-BE49-F238E27FC236}">
                <a16:creationId xmlns:a16="http://schemas.microsoft.com/office/drawing/2014/main" id="{B7FCAEC2-E1E5-B44C-A58E-E1C53961D183}"/>
              </a:ext>
            </a:extLst>
          </p:cNvPr>
          <p:cNvSpPr>
            <a:spLocks noChangeArrowheads="1"/>
          </p:cNvSpPr>
          <p:nvPr/>
        </p:nvSpPr>
        <p:spPr bwMode="auto">
          <a:xfrm rot="3051519">
            <a:off x="9047428" y="39436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3" name="Oval 63">
            <a:extLst>
              <a:ext uri="{FF2B5EF4-FFF2-40B4-BE49-F238E27FC236}">
                <a16:creationId xmlns:a16="http://schemas.microsoft.com/office/drawing/2014/main" id="{A7613311-A733-4A45-9085-11E6FA37C0C1}"/>
              </a:ext>
            </a:extLst>
          </p:cNvPr>
          <p:cNvSpPr>
            <a:spLocks noChangeArrowheads="1"/>
          </p:cNvSpPr>
          <p:nvPr/>
        </p:nvSpPr>
        <p:spPr bwMode="auto">
          <a:xfrm rot="3051519">
            <a:off x="9137386" y="3716073"/>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4" name="Oval 64">
            <a:extLst>
              <a:ext uri="{FF2B5EF4-FFF2-40B4-BE49-F238E27FC236}">
                <a16:creationId xmlns:a16="http://schemas.microsoft.com/office/drawing/2014/main" id="{52ABC3DE-6010-D149-B342-E44124770056}"/>
              </a:ext>
            </a:extLst>
          </p:cNvPr>
          <p:cNvSpPr>
            <a:spLocks noChangeArrowheads="1"/>
          </p:cNvSpPr>
          <p:nvPr/>
        </p:nvSpPr>
        <p:spPr bwMode="auto">
          <a:xfrm rot="3051519">
            <a:off x="8318500" y="2883959"/>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5" name="Oval 65">
            <a:extLst>
              <a:ext uri="{FF2B5EF4-FFF2-40B4-BE49-F238E27FC236}">
                <a16:creationId xmlns:a16="http://schemas.microsoft.com/office/drawing/2014/main" id="{2AFBED88-74D4-6D4D-BA43-AC83AD9B44CA}"/>
              </a:ext>
            </a:extLst>
          </p:cNvPr>
          <p:cNvSpPr>
            <a:spLocks noChangeArrowheads="1"/>
          </p:cNvSpPr>
          <p:nvPr/>
        </p:nvSpPr>
        <p:spPr bwMode="auto">
          <a:xfrm rot="3051519">
            <a:off x="9492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6" name="Oval 66">
            <a:extLst>
              <a:ext uri="{FF2B5EF4-FFF2-40B4-BE49-F238E27FC236}">
                <a16:creationId xmlns:a16="http://schemas.microsoft.com/office/drawing/2014/main" id="{1D7797D0-EEEE-3C44-8F7C-4C0E8554B4B6}"/>
              </a:ext>
            </a:extLst>
          </p:cNvPr>
          <p:cNvSpPr>
            <a:spLocks noChangeArrowheads="1"/>
          </p:cNvSpPr>
          <p:nvPr/>
        </p:nvSpPr>
        <p:spPr bwMode="auto">
          <a:xfrm rot="3051519">
            <a:off x="9364928" y="3880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7" name="Oval 67">
            <a:extLst>
              <a:ext uri="{FF2B5EF4-FFF2-40B4-BE49-F238E27FC236}">
                <a16:creationId xmlns:a16="http://schemas.microsoft.com/office/drawing/2014/main" id="{4D4E6929-6647-8E4B-B15D-9DEA0C94546D}"/>
              </a:ext>
            </a:extLst>
          </p:cNvPr>
          <p:cNvSpPr>
            <a:spLocks noChangeArrowheads="1"/>
          </p:cNvSpPr>
          <p:nvPr/>
        </p:nvSpPr>
        <p:spPr bwMode="auto">
          <a:xfrm rot="3051519">
            <a:off x="8585069" y="3900620"/>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8" name="Oval 68">
            <a:extLst>
              <a:ext uri="{FF2B5EF4-FFF2-40B4-BE49-F238E27FC236}">
                <a16:creationId xmlns:a16="http://schemas.microsoft.com/office/drawing/2014/main" id="{05D93AEE-6230-484D-8205-3B931324C8E8}"/>
              </a:ext>
            </a:extLst>
          </p:cNvPr>
          <p:cNvSpPr>
            <a:spLocks noChangeArrowheads="1"/>
          </p:cNvSpPr>
          <p:nvPr/>
        </p:nvSpPr>
        <p:spPr bwMode="auto">
          <a:xfrm rot="3051519">
            <a:off x="9746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9" name="Oval 69">
            <a:extLst>
              <a:ext uri="{FF2B5EF4-FFF2-40B4-BE49-F238E27FC236}">
                <a16:creationId xmlns:a16="http://schemas.microsoft.com/office/drawing/2014/main" id="{5548C3A5-7661-FD4B-B6DB-21F86E036AA0}"/>
              </a:ext>
            </a:extLst>
          </p:cNvPr>
          <p:cNvSpPr>
            <a:spLocks noChangeArrowheads="1"/>
          </p:cNvSpPr>
          <p:nvPr/>
        </p:nvSpPr>
        <p:spPr bwMode="auto">
          <a:xfrm rot="3051519">
            <a:off x="8984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0" name="Oval 70">
            <a:extLst>
              <a:ext uri="{FF2B5EF4-FFF2-40B4-BE49-F238E27FC236}">
                <a16:creationId xmlns:a16="http://schemas.microsoft.com/office/drawing/2014/main" id="{22CC1A96-9AD9-1B42-A493-7B1BFC72D09C}"/>
              </a:ext>
            </a:extLst>
          </p:cNvPr>
          <p:cNvSpPr>
            <a:spLocks noChangeArrowheads="1"/>
          </p:cNvSpPr>
          <p:nvPr/>
        </p:nvSpPr>
        <p:spPr bwMode="auto">
          <a:xfrm rot="3051519">
            <a:off x="8725959" y="3843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1" name="Oval 71">
            <a:extLst>
              <a:ext uri="{FF2B5EF4-FFF2-40B4-BE49-F238E27FC236}">
                <a16:creationId xmlns:a16="http://schemas.microsoft.com/office/drawing/2014/main" id="{6B04D4D8-83FC-E947-BDA8-1D6E91EB2840}"/>
              </a:ext>
            </a:extLst>
          </p:cNvPr>
          <p:cNvSpPr>
            <a:spLocks noChangeArrowheads="1"/>
          </p:cNvSpPr>
          <p:nvPr/>
        </p:nvSpPr>
        <p:spPr bwMode="auto">
          <a:xfrm rot="3051519">
            <a:off x="9237928" y="4007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2" name="Oval 72">
            <a:extLst>
              <a:ext uri="{FF2B5EF4-FFF2-40B4-BE49-F238E27FC236}">
                <a16:creationId xmlns:a16="http://schemas.microsoft.com/office/drawing/2014/main" id="{7969A243-CEF6-6D43-A1AE-C65F5641D43E}"/>
              </a:ext>
            </a:extLst>
          </p:cNvPr>
          <p:cNvSpPr>
            <a:spLocks noChangeArrowheads="1"/>
          </p:cNvSpPr>
          <p:nvPr/>
        </p:nvSpPr>
        <p:spPr bwMode="auto">
          <a:xfrm rot="3051519">
            <a:off x="9619589" y="3842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3" name="Oval 73">
            <a:extLst>
              <a:ext uri="{FF2B5EF4-FFF2-40B4-BE49-F238E27FC236}">
                <a16:creationId xmlns:a16="http://schemas.microsoft.com/office/drawing/2014/main" id="{02E30CF4-1409-654C-9272-D2FFE529F719}"/>
              </a:ext>
            </a:extLst>
          </p:cNvPr>
          <p:cNvSpPr>
            <a:spLocks noChangeArrowheads="1"/>
          </p:cNvSpPr>
          <p:nvPr/>
        </p:nvSpPr>
        <p:spPr bwMode="auto">
          <a:xfrm rot="3051519">
            <a:off x="8635339" y="3626776"/>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4" name="Oval 74">
            <a:extLst>
              <a:ext uri="{FF2B5EF4-FFF2-40B4-BE49-F238E27FC236}">
                <a16:creationId xmlns:a16="http://schemas.microsoft.com/office/drawing/2014/main" id="{171BFA94-7A2A-9040-BB02-860A70E1BB5D}"/>
              </a:ext>
            </a:extLst>
          </p:cNvPr>
          <p:cNvSpPr>
            <a:spLocks noChangeArrowheads="1"/>
          </p:cNvSpPr>
          <p:nvPr/>
        </p:nvSpPr>
        <p:spPr bwMode="auto">
          <a:xfrm rot="3051519">
            <a:off x="9079178" y="35626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5" name="Oval 75">
            <a:extLst>
              <a:ext uri="{FF2B5EF4-FFF2-40B4-BE49-F238E27FC236}">
                <a16:creationId xmlns:a16="http://schemas.microsoft.com/office/drawing/2014/main" id="{B6D22BD3-0939-AD42-9ACC-28F3EF81D1B7}"/>
              </a:ext>
            </a:extLst>
          </p:cNvPr>
          <p:cNvSpPr>
            <a:spLocks noChangeArrowheads="1"/>
          </p:cNvSpPr>
          <p:nvPr/>
        </p:nvSpPr>
        <p:spPr bwMode="auto">
          <a:xfrm rot="3051519">
            <a:off x="9491928" y="4007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6" name="Oval 76">
            <a:extLst>
              <a:ext uri="{FF2B5EF4-FFF2-40B4-BE49-F238E27FC236}">
                <a16:creationId xmlns:a16="http://schemas.microsoft.com/office/drawing/2014/main" id="{BB41B932-888A-3848-A883-1D665629A28E}"/>
              </a:ext>
            </a:extLst>
          </p:cNvPr>
          <p:cNvSpPr>
            <a:spLocks noChangeArrowheads="1"/>
          </p:cNvSpPr>
          <p:nvPr/>
        </p:nvSpPr>
        <p:spPr bwMode="auto">
          <a:xfrm rot="3051519">
            <a:off x="9632156" y="351895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7" name="Oval 77">
            <a:extLst>
              <a:ext uri="{FF2B5EF4-FFF2-40B4-BE49-F238E27FC236}">
                <a16:creationId xmlns:a16="http://schemas.microsoft.com/office/drawing/2014/main" id="{5494B605-C996-9142-8077-C688B36E7066}"/>
              </a:ext>
            </a:extLst>
          </p:cNvPr>
          <p:cNvSpPr>
            <a:spLocks noChangeArrowheads="1"/>
          </p:cNvSpPr>
          <p:nvPr/>
        </p:nvSpPr>
        <p:spPr bwMode="auto">
          <a:xfrm rot="3051519">
            <a:off x="9111589" y="3842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8" name="Oval 78">
            <a:extLst>
              <a:ext uri="{FF2B5EF4-FFF2-40B4-BE49-F238E27FC236}">
                <a16:creationId xmlns:a16="http://schemas.microsoft.com/office/drawing/2014/main" id="{D81C7602-7464-394A-AB5D-CA73EF41839C}"/>
              </a:ext>
            </a:extLst>
          </p:cNvPr>
          <p:cNvSpPr>
            <a:spLocks noChangeArrowheads="1"/>
          </p:cNvSpPr>
          <p:nvPr/>
        </p:nvSpPr>
        <p:spPr bwMode="auto">
          <a:xfrm>
            <a:off x="922073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9" name="Oval 79">
            <a:extLst>
              <a:ext uri="{FF2B5EF4-FFF2-40B4-BE49-F238E27FC236}">
                <a16:creationId xmlns:a16="http://schemas.microsoft.com/office/drawing/2014/main" id="{4079ED4D-B8B7-B243-B780-077982FA9F2B}"/>
              </a:ext>
            </a:extLst>
          </p:cNvPr>
          <p:cNvSpPr>
            <a:spLocks noChangeArrowheads="1"/>
          </p:cNvSpPr>
          <p:nvPr/>
        </p:nvSpPr>
        <p:spPr bwMode="auto">
          <a:xfrm>
            <a:off x="934773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0" name="Oval 80">
            <a:extLst>
              <a:ext uri="{FF2B5EF4-FFF2-40B4-BE49-F238E27FC236}">
                <a16:creationId xmlns:a16="http://schemas.microsoft.com/office/drawing/2014/main" id="{1F00FBE9-5711-BE4A-8373-A08AAED6644C}"/>
              </a:ext>
            </a:extLst>
          </p:cNvPr>
          <p:cNvSpPr>
            <a:spLocks noChangeArrowheads="1"/>
          </p:cNvSpPr>
          <p:nvPr/>
        </p:nvSpPr>
        <p:spPr bwMode="auto">
          <a:xfrm>
            <a:off x="96652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1" name="Oval 81">
            <a:extLst>
              <a:ext uri="{FF2B5EF4-FFF2-40B4-BE49-F238E27FC236}">
                <a16:creationId xmlns:a16="http://schemas.microsoft.com/office/drawing/2014/main" id="{E0292274-BB77-4F4A-A3D2-5A8FCA190F59}"/>
              </a:ext>
            </a:extLst>
          </p:cNvPr>
          <p:cNvSpPr>
            <a:spLocks noChangeArrowheads="1"/>
          </p:cNvSpPr>
          <p:nvPr/>
        </p:nvSpPr>
        <p:spPr bwMode="auto">
          <a:xfrm>
            <a:off x="9347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2" name="Oval 82">
            <a:extLst>
              <a:ext uri="{FF2B5EF4-FFF2-40B4-BE49-F238E27FC236}">
                <a16:creationId xmlns:a16="http://schemas.microsoft.com/office/drawing/2014/main" id="{5449A049-0577-494D-BE6E-4CBE741C379B}"/>
              </a:ext>
            </a:extLst>
          </p:cNvPr>
          <p:cNvSpPr>
            <a:spLocks noChangeArrowheads="1"/>
          </p:cNvSpPr>
          <p:nvPr/>
        </p:nvSpPr>
        <p:spPr bwMode="auto">
          <a:xfrm>
            <a:off x="9411230" y="3467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3" name="Oval 83">
            <a:extLst>
              <a:ext uri="{FF2B5EF4-FFF2-40B4-BE49-F238E27FC236}">
                <a16:creationId xmlns:a16="http://schemas.microsoft.com/office/drawing/2014/main" id="{CD5487CE-568C-6D40-95B2-6B9A5F4AC440}"/>
              </a:ext>
            </a:extLst>
          </p:cNvPr>
          <p:cNvSpPr>
            <a:spLocks noChangeArrowheads="1"/>
          </p:cNvSpPr>
          <p:nvPr/>
        </p:nvSpPr>
        <p:spPr bwMode="auto">
          <a:xfrm>
            <a:off x="9499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4" name="Oval 84">
            <a:extLst>
              <a:ext uri="{FF2B5EF4-FFF2-40B4-BE49-F238E27FC236}">
                <a16:creationId xmlns:a16="http://schemas.microsoft.com/office/drawing/2014/main" id="{38A2AFB7-297D-7543-951E-4B34D33FA875}"/>
              </a:ext>
            </a:extLst>
          </p:cNvPr>
          <p:cNvSpPr>
            <a:spLocks noChangeArrowheads="1"/>
          </p:cNvSpPr>
          <p:nvPr/>
        </p:nvSpPr>
        <p:spPr bwMode="auto">
          <a:xfrm>
            <a:off x="9347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5" name="Oval 85">
            <a:extLst>
              <a:ext uri="{FF2B5EF4-FFF2-40B4-BE49-F238E27FC236}">
                <a16:creationId xmlns:a16="http://schemas.microsoft.com/office/drawing/2014/main" id="{EE3B0869-E5D7-5741-A636-918392F20D98}"/>
              </a:ext>
            </a:extLst>
          </p:cNvPr>
          <p:cNvSpPr>
            <a:spLocks noChangeArrowheads="1"/>
          </p:cNvSpPr>
          <p:nvPr/>
        </p:nvSpPr>
        <p:spPr bwMode="auto">
          <a:xfrm>
            <a:off x="98557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6" name="Oval 86">
            <a:extLst>
              <a:ext uri="{FF2B5EF4-FFF2-40B4-BE49-F238E27FC236}">
                <a16:creationId xmlns:a16="http://schemas.microsoft.com/office/drawing/2014/main" id="{5809AFB0-08E8-0948-94BC-BA93D1D2FA1D}"/>
              </a:ext>
            </a:extLst>
          </p:cNvPr>
          <p:cNvSpPr>
            <a:spLocks noChangeArrowheads="1"/>
          </p:cNvSpPr>
          <p:nvPr/>
        </p:nvSpPr>
        <p:spPr bwMode="auto">
          <a:xfrm>
            <a:off x="972873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7" name="Oval 87">
            <a:extLst>
              <a:ext uri="{FF2B5EF4-FFF2-40B4-BE49-F238E27FC236}">
                <a16:creationId xmlns:a16="http://schemas.microsoft.com/office/drawing/2014/main" id="{42E3CDCA-D99A-0348-A696-918D5AC372FB}"/>
              </a:ext>
            </a:extLst>
          </p:cNvPr>
          <p:cNvSpPr>
            <a:spLocks noChangeArrowheads="1"/>
          </p:cNvSpPr>
          <p:nvPr/>
        </p:nvSpPr>
        <p:spPr bwMode="auto">
          <a:xfrm>
            <a:off x="9347730" y="3975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8" name="Oval 88">
            <a:extLst>
              <a:ext uri="{FF2B5EF4-FFF2-40B4-BE49-F238E27FC236}">
                <a16:creationId xmlns:a16="http://schemas.microsoft.com/office/drawing/2014/main" id="{C0A3ED07-7098-2E48-812F-25AE366007DB}"/>
              </a:ext>
            </a:extLst>
          </p:cNvPr>
          <p:cNvSpPr>
            <a:spLocks noChangeArrowheads="1"/>
          </p:cNvSpPr>
          <p:nvPr/>
        </p:nvSpPr>
        <p:spPr bwMode="auto">
          <a:xfrm>
            <a:off x="9728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9" name="Oval 89">
            <a:extLst>
              <a:ext uri="{FF2B5EF4-FFF2-40B4-BE49-F238E27FC236}">
                <a16:creationId xmlns:a16="http://schemas.microsoft.com/office/drawing/2014/main" id="{E52C7A9F-C076-5F4E-AB61-F2EBA5F111DB}"/>
              </a:ext>
            </a:extLst>
          </p:cNvPr>
          <p:cNvSpPr>
            <a:spLocks noChangeArrowheads="1"/>
          </p:cNvSpPr>
          <p:nvPr/>
        </p:nvSpPr>
        <p:spPr bwMode="auto">
          <a:xfrm>
            <a:off x="93477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0" name="Oval 90">
            <a:extLst>
              <a:ext uri="{FF2B5EF4-FFF2-40B4-BE49-F238E27FC236}">
                <a16:creationId xmlns:a16="http://schemas.microsoft.com/office/drawing/2014/main" id="{F6001A73-4748-234F-A55E-D0E4E026784A}"/>
              </a:ext>
            </a:extLst>
          </p:cNvPr>
          <p:cNvSpPr>
            <a:spLocks noChangeArrowheads="1"/>
          </p:cNvSpPr>
          <p:nvPr/>
        </p:nvSpPr>
        <p:spPr bwMode="auto">
          <a:xfrm>
            <a:off x="9601730" y="3784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1" name="Oval 91">
            <a:extLst>
              <a:ext uri="{FF2B5EF4-FFF2-40B4-BE49-F238E27FC236}">
                <a16:creationId xmlns:a16="http://schemas.microsoft.com/office/drawing/2014/main" id="{2B31DE5C-D914-404A-898E-EC0380FE1976}"/>
              </a:ext>
            </a:extLst>
          </p:cNvPr>
          <p:cNvSpPr>
            <a:spLocks noChangeArrowheads="1"/>
          </p:cNvSpPr>
          <p:nvPr/>
        </p:nvSpPr>
        <p:spPr bwMode="auto">
          <a:xfrm>
            <a:off x="9601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2" name="Oval 92">
            <a:extLst>
              <a:ext uri="{FF2B5EF4-FFF2-40B4-BE49-F238E27FC236}">
                <a16:creationId xmlns:a16="http://schemas.microsoft.com/office/drawing/2014/main" id="{1A52F8DC-9D17-7A41-A729-CDD45CAB57B1}"/>
              </a:ext>
            </a:extLst>
          </p:cNvPr>
          <p:cNvSpPr>
            <a:spLocks noChangeArrowheads="1"/>
          </p:cNvSpPr>
          <p:nvPr/>
        </p:nvSpPr>
        <p:spPr bwMode="auto">
          <a:xfrm>
            <a:off x="9982730" y="3365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3" name="Oval 93">
            <a:extLst>
              <a:ext uri="{FF2B5EF4-FFF2-40B4-BE49-F238E27FC236}">
                <a16:creationId xmlns:a16="http://schemas.microsoft.com/office/drawing/2014/main" id="{49F4EDC3-6C1E-B048-AF56-A2C1D16F246F}"/>
              </a:ext>
            </a:extLst>
          </p:cNvPr>
          <p:cNvSpPr>
            <a:spLocks noChangeArrowheads="1"/>
          </p:cNvSpPr>
          <p:nvPr/>
        </p:nvSpPr>
        <p:spPr bwMode="auto">
          <a:xfrm>
            <a:off x="9665230" y="3911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4" name="Oval 94">
            <a:extLst>
              <a:ext uri="{FF2B5EF4-FFF2-40B4-BE49-F238E27FC236}">
                <a16:creationId xmlns:a16="http://schemas.microsoft.com/office/drawing/2014/main" id="{3685AA14-E03F-6A44-ACAE-06843807E5F0}"/>
              </a:ext>
            </a:extLst>
          </p:cNvPr>
          <p:cNvSpPr>
            <a:spLocks noChangeArrowheads="1"/>
          </p:cNvSpPr>
          <p:nvPr/>
        </p:nvSpPr>
        <p:spPr bwMode="auto">
          <a:xfrm>
            <a:off x="10109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5" name="Oval 95">
            <a:extLst>
              <a:ext uri="{FF2B5EF4-FFF2-40B4-BE49-F238E27FC236}">
                <a16:creationId xmlns:a16="http://schemas.microsoft.com/office/drawing/2014/main" id="{C038C10A-0BAE-DB4C-A153-EA5755108663}"/>
              </a:ext>
            </a:extLst>
          </p:cNvPr>
          <p:cNvSpPr>
            <a:spLocks noChangeArrowheads="1"/>
          </p:cNvSpPr>
          <p:nvPr/>
        </p:nvSpPr>
        <p:spPr bwMode="auto">
          <a:xfrm>
            <a:off x="9855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6" name="Oval 96">
            <a:extLst>
              <a:ext uri="{FF2B5EF4-FFF2-40B4-BE49-F238E27FC236}">
                <a16:creationId xmlns:a16="http://schemas.microsoft.com/office/drawing/2014/main" id="{7A4D1E55-BF9F-2C4B-A0E0-C54B9E2DE3DC}"/>
              </a:ext>
            </a:extLst>
          </p:cNvPr>
          <p:cNvSpPr>
            <a:spLocks noChangeArrowheads="1"/>
          </p:cNvSpPr>
          <p:nvPr/>
        </p:nvSpPr>
        <p:spPr bwMode="auto">
          <a:xfrm rot="16629075">
            <a:off x="8182240" y="2764897"/>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7" name="Oval 97">
            <a:extLst>
              <a:ext uri="{FF2B5EF4-FFF2-40B4-BE49-F238E27FC236}">
                <a16:creationId xmlns:a16="http://schemas.microsoft.com/office/drawing/2014/main" id="{4785105C-24F7-3A4E-BEFB-5D94E63AE329}"/>
              </a:ext>
            </a:extLst>
          </p:cNvPr>
          <p:cNvSpPr>
            <a:spLocks noChangeArrowheads="1"/>
          </p:cNvSpPr>
          <p:nvPr/>
        </p:nvSpPr>
        <p:spPr bwMode="auto">
          <a:xfrm>
            <a:off x="9474730" y="3365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8" name="Oval 98">
            <a:extLst>
              <a:ext uri="{FF2B5EF4-FFF2-40B4-BE49-F238E27FC236}">
                <a16:creationId xmlns:a16="http://schemas.microsoft.com/office/drawing/2014/main" id="{CF9319CD-2303-0D44-AD78-9187FE3A42DE}"/>
              </a:ext>
            </a:extLst>
          </p:cNvPr>
          <p:cNvSpPr>
            <a:spLocks noChangeArrowheads="1"/>
          </p:cNvSpPr>
          <p:nvPr/>
        </p:nvSpPr>
        <p:spPr bwMode="auto">
          <a:xfrm>
            <a:off x="10007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9" name="Oval 99">
            <a:extLst>
              <a:ext uri="{FF2B5EF4-FFF2-40B4-BE49-F238E27FC236}">
                <a16:creationId xmlns:a16="http://schemas.microsoft.com/office/drawing/2014/main" id="{1C5C990D-7328-E848-97A3-86D727FDA9ED}"/>
              </a:ext>
            </a:extLst>
          </p:cNvPr>
          <p:cNvSpPr>
            <a:spLocks noChangeArrowheads="1"/>
          </p:cNvSpPr>
          <p:nvPr/>
        </p:nvSpPr>
        <p:spPr bwMode="auto">
          <a:xfrm>
            <a:off x="10134865" y="3149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0" name="Oval 100">
            <a:extLst>
              <a:ext uri="{FF2B5EF4-FFF2-40B4-BE49-F238E27FC236}">
                <a16:creationId xmlns:a16="http://schemas.microsoft.com/office/drawing/2014/main" id="{433D696E-D346-874C-BEA6-C76E83BFD757}"/>
              </a:ext>
            </a:extLst>
          </p:cNvPr>
          <p:cNvSpPr>
            <a:spLocks noChangeArrowheads="1"/>
          </p:cNvSpPr>
          <p:nvPr/>
        </p:nvSpPr>
        <p:spPr bwMode="auto">
          <a:xfrm rot="16629075">
            <a:off x="92167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1" name="Oval 101">
            <a:extLst>
              <a:ext uri="{FF2B5EF4-FFF2-40B4-BE49-F238E27FC236}">
                <a16:creationId xmlns:a16="http://schemas.microsoft.com/office/drawing/2014/main" id="{29D5D61E-61CC-8243-9F4B-AB3F6D5F791D}"/>
              </a:ext>
            </a:extLst>
          </p:cNvPr>
          <p:cNvSpPr>
            <a:spLocks noChangeArrowheads="1"/>
          </p:cNvSpPr>
          <p:nvPr/>
        </p:nvSpPr>
        <p:spPr bwMode="auto">
          <a:xfrm>
            <a:off x="10134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2" name="Oval 102">
            <a:extLst>
              <a:ext uri="{FF2B5EF4-FFF2-40B4-BE49-F238E27FC236}">
                <a16:creationId xmlns:a16="http://schemas.microsoft.com/office/drawing/2014/main" id="{5D24AF0E-B967-B74E-A24A-59CDF2D29C18}"/>
              </a:ext>
            </a:extLst>
          </p:cNvPr>
          <p:cNvSpPr>
            <a:spLocks noChangeArrowheads="1"/>
          </p:cNvSpPr>
          <p:nvPr/>
        </p:nvSpPr>
        <p:spPr bwMode="auto">
          <a:xfrm>
            <a:off x="10198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3" name="Oval 103">
            <a:extLst>
              <a:ext uri="{FF2B5EF4-FFF2-40B4-BE49-F238E27FC236}">
                <a16:creationId xmlns:a16="http://schemas.microsoft.com/office/drawing/2014/main" id="{B984DA17-737D-3B45-AFE3-2BEEAE0893A5}"/>
              </a:ext>
            </a:extLst>
          </p:cNvPr>
          <p:cNvSpPr>
            <a:spLocks noChangeArrowheads="1"/>
          </p:cNvSpPr>
          <p:nvPr/>
        </p:nvSpPr>
        <p:spPr bwMode="auto">
          <a:xfrm rot="16629075">
            <a:off x="90262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4" name="Oval 104">
            <a:extLst>
              <a:ext uri="{FF2B5EF4-FFF2-40B4-BE49-F238E27FC236}">
                <a16:creationId xmlns:a16="http://schemas.microsoft.com/office/drawing/2014/main" id="{8D32C4F7-FF6B-A04A-AF35-2CCC9F554F02}"/>
              </a:ext>
            </a:extLst>
          </p:cNvPr>
          <p:cNvSpPr>
            <a:spLocks noChangeArrowheads="1"/>
          </p:cNvSpPr>
          <p:nvPr/>
        </p:nvSpPr>
        <p:spPr bwMode="auto">
          <a:xfrm>
            <a:off x="10134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5" name="Oval 105">
            <a:extLst>
              <a:ext uri="{FF2B5EF4-FFF2-40B4-BE49-F238E27FC236}">
                <a16:creationId xmlns:a16="http://schemas.microsoft.com/office/drawing/2014/main" id="{595F31E6-C430-A240-8A61-2E1532DC371C}"/>
              </a:ext>
            </a:extLst>
          </p:cNvPr>
          <p:cNvSpPr>
            <a:spLocks noChangeArrowheads="1"/>
          </p:cNvSpPr>
          <p:nvPr/>
        </p:nvSpPr>
        <p:spPr bwMode="auto">
          <a:xfrm rot="16629075">
            <a:off x="84547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6" name="Oval 106">
            <a:extLst>
              <a:ext uri="{FF2B5EF4-FFF2-40B4-BE49-F238E27FC236}">
                <a16:creationId xmlns:a16="http://schemas.microsoft.com/office/drawing/2014/main" id="{18ECC3F4-421A-B14F-8DAB-F8444E017B6E}"/>
              </a:ext>
            </a:extLst>
          </p:cNvPr>
          <p:cNvSpPr>
            <a:spLocks noChangeArrowheads="1"/>
          </p:cNvSpPr>
          <p:nvPr/>
        </p:nvSpPr>
        <p:spPr bwMode="auto">
          <a:xfrm rot="16629075">
            <a:off x="8663781" y="300037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7" name="Oval 107">
            <a:extLst>
              <a:ext uri="{FF2B5EF4-FFF2-40B4-BE49-F238E27FC236}">
                <a16:creationId xmlns:a16="http://schemas.microsoft.com/office/drawing/2014/main" id="{B379003D-F524-3247-BE48-73AB86BEA0AF}"/>
              </a:ext>
            </a:extLst>
          </p:cNvPr>
          <p:cNvSpPr>
            <a:spLocks noChangeArrowheads="1"/>
          </p:cNvSpPr>
          <p:nvPr/>
        </p:nvSpPr>
        <p:spPr bwMode="auto">
          <a:xfrm>
            <a:off x="10134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8" name="Oval 108">
            <a:extLst>
              <a:ext uri="{FF2B5EF4-FFF2-40B4-BE49-F238E27FC236}">
                <a16:creationId xmlns:a16="http://schemas.microsoft.com/office/drawing/2014/main" id="{B468F25E-7127-0048-8CB7-22F0BC288669}"/>
              </a:ext>
            </a:extLst>
          </p:cNvPr>
          <p:cNvSpPr>
            <a:spLocks noChangeArrowheads="1"/>
          </p:cNvSpPr>
          <p:nvPr/>
        </p:nvSpPr>
        <p:spPr bwMode="auto">
          <a:xfrm rot="16629075">
            <a:off x="8777553" y="2625990"/>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9" name="Oval 109">
            <a:extLst>
              <a:ext uri="{FF2B5EF4-FFF2-40B4-BE49-F238E27FC236}">
                <a16:creationId xmlns:a16="http://schemas.microsoft.com/office/drawing/2014/main" id="{E2C7B308-8460-5741-B66B-15C7F7BBAD12}"/>
              </a:ext>
            </a:extLst>
          </p:cNvPr>
          <p:cNvSpPr>
            <a:spLocks noChangeArrowheads="1"/>
          </p:cNvSpPr>
          <p:nvPr/>
        </p:nvSpPr>
        <p:spPr bwMode="auto">
          <a:xfrm>
            <a:off x="10134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0" name="Oval 110">
            <a:extLst>
              <a:ext uri="{FF2B5EF4-FFF2-40B4-BE49-F238E27FC236}">
                <a16:creationId xmlns:a16="http://schemas.microsoft.com/office/drawing/2014/main" id="{F6BD31F1-70BE-E34D-925B-F988C3E2DE87}"/>
              </a:ext>
            </a:extLst>
          </p:cNvPr>
          <p:cNvSpPr>
            <a:spLocks noChangeArrowheads="1"/>
          </p:cNvSpPr>
          <p:nvPr/>
        </p:nvSpPr>
        <p:spPr bwMode="auto">
          <a:xfrm rot="16629075">
            <a:off x="9661260" y="2714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1" name="Oval 111">
            <a:extLst>
              <a:ext uri="{FF2B5EF4-FFF2-40B4-BE49-F238E27FC236}">
                <a16:creationId xmlns:a16="http://schemas.microsoft.com/office/drawing/2014/main" id="{FE4D5C21-A514-EE48-A078-032F15FB7AFC}"/>
              </a:ext>
            </a:extLst>
          </p:cNvPr>
          <p:cNvSpPr>
            <a:spLocks noChangeArrowheads="1"/>
          </p:cNvSpPr>
          <p:nvPr/>
        </p:nvSpPr>
        <p:spPr bwMode="auto">
          <a:xfrm rot="16629075">
            <a:off x="9661260" y="2460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2" name="Oval 112">
            <a:extLst>
              <a:ext uri="{FF2B5EF4-FFF2-40B4-BE49-F238E27FC236}">
                <a16:creationId xmlns:a16="http://schemas.microsoft.com/office/drawing/2014/main" id="{DCFE126D-D62F-B04F-8974-DAE3EB9FA992}"/>
              </a:ext>
            </a:extLst>
          </p:cNvPr>
          <p:cNvSpPr>
            <a:spLocks noChangeArrowheads="1"/>
          </p:cNvSpPr>
          <p:nvPr/>
        </p:nvSpPr>
        <p:spPr bwMode="auto">
          <a:xfrm rot="16629075">
            <a:off x="8518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3" name="Oval 113">
            <a:extLst>
              <a:ext uri="{FF2B5EF4-FFF2-40B4-BE49-F238E27FC236}">
                <a16:creationId xmlns:a16="http://schemas.microsoft.com/office/drawing/2014/main" id="{5B8E848A-A7BD-D046-B137-88A6BB630736}"/>
              </a:ext>
            </a:extLst>
          </p:cNvPr>
          <p:cNvSpPr>
            <a:spLocks noChangeArrowheads="1"/>
          </p:cNvSpPr>
          <p:nvPr/>
        </p:nvSpPr>
        <p:spPr bwMode="auto">
          <a:xfrm rot="16629075">
            <a:off x="9724760" y="2841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4" name="Oval 114">
            <a:extLst>
              <a:ext uri="{FF2B5EF4-FFF2-40B4-BE49-F238E27FC236}">
                <a16:creationId xmlns:a16="http://schemas.microsoft.com/office/drawing/2014/main" id="{A533D42A-15DE-E541-8711-9EA8E98B7F25}"/>
              </a:ext>
            </a:extLst>
          </p:cNvPr>
          <p:cNvSpPr>
            <a:spLocks noChangeArrowheads="1"/>
          </p:cNvSpPr>
          <p:nvPr/>
        </p:nvSpPr>
        <p:spPr bwMode="auto">
          <a:xfrm rot="16629075">
            <a:off x="10169260" y="2587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5" name="Oval 115">
            <a:extLst>
              <a:ext uri="{FF2B5EF4-FFF2-40B4-BE49-F238E27FC236}">
                <a16:creationId xmlns:a16="http://schemas.microsoft.com/office/drawing/2014/main" id="{37FF4A51-FBC7-D447-97A4-82AA04F4C831}"/>
              </a:ext>
            </a:extLst>
          </p:cNvPr>
          <p:cNvSpPr>
            <a:spLocks noChangeArrowheads="1"/>
          </p:cNvSpPr>
          <p:nvPr/>
        </p:nvSpPr>
        <p:spPr bwMode="auto">
          <a:xfrm rot="16629075">
            <a:off x="9915260" y="2460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6" name="Oval 116">
            <a:extLst>
              <a:ext uri="{FF2B5EF4-FFF2-40B4-BE49-F238E27FC236}">
                <a16:creationId xmlns:a16="http://schemas.microsoft.com/office/drawing/2014/main" id="{61938B72-0381-A049-BE80-B1B022B75DD5}"/>
              </a:ext>
            </a:extLst>
          </p:cNvPr>
          <p:cNvSpPr>
            <a:spLocks noChangeArrowheads="1"/>
          </p:cNvSpPr>
          <p:nvPr/>
        </p:nvSpPr>
        <p:spPr bwMode="auto">
          <a:xfrm>
            <a:off x="9353021" y="280061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7" name="Oval 117">
            <a:extLst>
              <a:ext uri="{FF2B5EF4-FFF2-40B4-BE49-F238E27FC236}">
                <a16:creationId xmlns:a16="http://schemas.microsoft.com/office/drawing/2014/main" id="{E8518D91-D5E0-E344-A6A1-DC3CF252A142}"/>
              </a:ext>
            </a:extLst>
          </p:cNvPr>
          <p:cNvSpPr>
            <a:spLocks noChangeArrowheads="1"/>
          </p:cNvSpPr>
          <p:nvPr/>
        </p:nvSpPr>
        <p:spPr bwMode="auto">
          <a:xfrm rot="16629075">
            <a:off x="8010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8" name="Oval 118">
            <a:extLst>
              <a:ext uri="{FF2B5EF4-FFF2-40B4-BE49-F238E27FC236}">
                <a16:creationId xmlns:a16="http://schemas.microsoft.com/office/drawing/2014/main" id="{303E0D0F-A71C-0E44-A391-473E15EA8B52}"/>
              </a:ext>
            </a:extLst>
          </p:cNvPr>
          <p:cNvSpPr>
            <a:spLocks noChangeArrowheads="1"/>
          </p:cNvSpPr>
          <p:nvPr/>
        </p:nvSpPr>
        <p:spPr bwMode="auto">
          <a:xfrm rot="3051519">
            <a:off x="10101793" y="3716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9" name="Oval 119">
            <a:extLst>
              <a:ext uri="{FF2B5EF4-FFF2-40B4-BE49-F238E27FC236}">
                <a16:creationId xmlns:a16="http://schemas.microsoft.com/office/drawing/2014/main" id="{EDBBAD21-7986-8040-907A-BA4FFAE286FE}"/>
              </a:ext>
            </a:extLst>
          </p:cNvPr>
          <p:cNvSpPr>
            <a:spLocks noChangeArrowheads="1"/>
          </p:cNvSpPr>
          <p:nvPr/>
        </p:nvSpPr>
        <p:spPr bwMode="auto">
          <a:xfrm rot="3051519">
            <a:off x="10228131" y="3880776"/>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0" name="Oval 120">
            <a:extLst>
              <a:ext uri="{FF2B5EF4-FFF2-40B4-BE49-F238E27FC236}">
                <a16:creationId xmlns:a16="http://schemas.microsoft.com/office/drawing/2014/main" id="{476D4FF8-CA3A-5B4A-801A-CAF75E4CFBEF}"/>
              </a:ext>
            </a:extLst>
          </p:cNvPr>
          <p:cNvSpPr>
            <a:spLocks noChangeArrowheads="1"/>
          </p:cNvSpPr>
          <p:nvPr/>
        </p:nvSpPr>
        <p:spPr bwMode="auto">
          <a:xfrm rot="19680594">
            <a:off x="9818688" y="2898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1" name="Oval 121">
            <a:extLst>
              <a:ext uri="{FF2B5EF4-FFF2-40B4-BE49-F238E27FC236}">
                <a16:creationId xmlns:a16="http://schemas.microsoft.com/office/drawing/2014/main" id="{DC00C76A-768F-3347-B629-87E3764274C7}"/>
              </a:ext>
            </a:extLst>
          </p:cNvPr>
          <p:cNvSpPr>
            <a:spLocks noChangeArrowheads="1"/>
          </p:cNvSpPr>
          <p:nvPr/>
        </p:nvSpPr>
        <p:spPr bwMode="auto">
          <a:xfrm rot="19680594">
            <a:off x="9939074" y="2669646"/>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2" name="Oval 122">
            <a:extLst>
              <a:ext uri="{FF2B5EF4-FFF2-40B4-BE49-F238E27FC236}">
                <a16:creationId xmlns:a16="http://schemas.microsoft.com/office/drawing/2014/main" id="{2B986BBD-8145-1143-9C23-EC07A3A0AB1F}"/>
              </a:ext>
            </a:extLst>
          </p:cNvPr>
          <p:cNvSpPr>
            <a:spLocks noChangeArrowheads="1"/>
          </p:cNvSpPr>
          <p:nvPr/>
        </p:nvSpPr>
        <p:spPr bwMode="auto">
          <a:xfrm rot="19680594">
            <a:off x="9564688" y="31273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3" name="Oval 123">
            <a:extLst>
              <a:ext uri="{FF2B5EF4-FFF2-40B4-BE49-F238E27FC236}">
                <a16:creationId xmlns:a16="http://schemas.microsoft.com/office/drawing/2014/main" id="{114D73F0-9A0F-8A4F-B284-E17C83A4653C}"/>
              </a:ext>
            </a:extLst>
          </p:cNvPr>
          <p:cNvSpPr>
            <a:spLocks noChangeArrowheads="1"/>
          </p:cNvSpPr>
          <p:nvPr/>
        </p:nvSpPr>
        <p:spPr bwMode="auto">
          <a:xfrm rot="19680594">
            <a:off x="9653324" y="2898511"/>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4" name="Oval 124">
            <a:extLst>
              <a:ext uri="{FF2B5EF4-FFF2-40B4-BE49-F238E27FC236}">
                <a16:creationId xmlns:a16="http://schemas.microsoft.com/office/drawing/2014/main" id="{8801DD3F-0D6A-0946-99F8-FE58C5EDEC5F}"/>
              </a:ext>
            </a:extLst>
          </p:cNvPr>
          <p:cNvSpPr>
            <a:spLocks noChangeArrowheads="1"/>
          </p:cNvSpPr>
          <p:nvPr/>
        </p:nvSpPr>
        <p:spPr bwMode="auto">
          <a:xfrm rot="3051519">
            <a:off x="9563365" y="301095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5" name="Oval 125">
            <a:extLst>
              <a:ext uri="{FF2B5EF4-FFF2-40B4-BE49-F238E27FC236}">
                <a16:creationId xmlns:a16="http://schemas.microsoft.com/office/drawing/2014/main" id="{37D57D38-1DCF-4543-8C0A-CA536292C2F2}"/>
              </a:ext>
            </a:extLst>
          </p:cNvPr>
          <p:cNvSpPr>
            <a:spLocks noChangeArrowheads="1"/>
          </p:cNvSpPr>
          <p:nvPr/>
        </p:nvSpPr>
        <p:spPr bwMode="auto">
          <a:xfrm rot="19680594">
            <a:off x="10009188" y="2898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6" name="Oval 126">
            <a:extLst>
              <a:ext uri="{FF2B5EF4-FFF2-40B4-BE49-F238E27FC236}">
                <a16:creationId xmlns:a16="http://schemas.microsoft.com/office/drawing/2014/main" id="{60C4BCD5-815D-4842-A8C9-7F6E9BED1857}"/>
              </a:ext>
            </a:extLst>
          </p:cNvPr>
          <p:cNvSpPr>
            <a:spLocks noChangeArrowheads="1"/>
          </p:cNvSpPr>
          <p:nvPr/>
        </p:nvSpPr>
        <p:spPr bwMode="auto">
          <a:xfrm rot="19680594">
            <a:off x="9882188" y="3063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7" name="Oval 127">
            <a:extLst>
              <a:ext uri="{FF2B5EF4-FFF2-40B4-BE49-F238E27FC236}">
                <a16:creationId xmlns:a16="http://schemas.microsoft.com/office/drawing/2014/main" id="{BB44EA81-E7C5-DD40-A66D-555E9ADAF0AC}"/>
              </a:ext>
            </a:extLst>
          </p:cNvPr>
          <p:cNvSpPr>
            <a:spLocks noChangeArrowheads="1"/>
          </p:cNvSpPr>
          <p:nvPr/>
        </p:nvSpPr>
        <p:spPr bwMode="auto">
          <a:xfrm rot="3051519">
            <a:off x="9829271" y="4026959"/>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8" name="Oval 128">
            <a:extLst>
              <a:ext uri="{FF2B5EF4-FFF2-40B4-BE49-F238E27FC236}">
                <a16:creationId xmlns:a16="http://schemas.microsoft.com/office/drawing/2014/main" id="{B0919310-99B6-184B-88DD-814D6845EC4A}"/>
              </a:ext>
            </a:extLst>
          </p:cNvPr>
          <p:cNvSpPr>
            <a:spLocks noChangeArrowheads="1"/>
          </p:cNvSpPr>
          <p:nvPr/>
        </p:nvSpPr>
        <p:spPr bwMode="auto">
          <a:xfrm rot="3051519">
            <a:off x="9200886" y="2813844"/>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9" name="Oval 129">
            <a:extLst>
              <a:ext uri="{FF2B5EF4-FFF2-40B4-BE49-F238E27FC236}">
                <a16:creationId xmlns:a16="http://schemas.microsoft.com/office/drawing/2014/main" id="{42E2D28E-4CB8-6D4E-BC98-8A8DEC89B541}"/>
              </a:ext>
            </a:extLst>
          </p:cNvPr>
          <p:cNvSpPr>
            <a:spLocks noChangeArrowheads="1"/>
          </p:cNvSpPr>
          <p:nvPr/>
        </p:nvSpPr>
        <p:spPr bwMode="auto">
          <a:xfrm rot="3051519">
            <a:off x="10228793" y="3843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0" name="Oval 130">
            <a:extLst>
              <a:ext uri="{FF2B5EF4-FFF2-40B4-BE49-F238E27FC236}">
                <a16:creationId xmlns:a16="http://schemas.microsoft.com/office/drawing/2014/main" id="{6D6661B5-AEFB-E94D-A5CB-0D6E6A836CE2}"/>
              </a:ext>
            </a:extLst>
          </p:cNvPr>
          <p:cNvSpPr>
            <a:spLocks noChangeArrowheads="1"/>
          </p:cNvSpPr>
          <p:nvPr/>
        </p:nvSpPr>
        <p:spPr bwMode="auto">
          <a:xfrm rot="3051519">
            <a:off x="9970823" y="3970073"/>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1" name="Oval 131">
            <a:extLst>
              <a:ext uri="{FF2B5EF4-FFF2-40B4-BE49-F238E27FC236}">
                <a16:creationId xmlns:a16="http://schemas.microsoft.com/office/drawing/2014/main" id="{8188B333-499D-894C-BFBE-049AF29846A5}"/>
              </a:ext>
            </a:extLst>
          </p:cNvPr>
          <p:cNvSpPr>
            <a:spLocks noChangeArrowheads="1"/>
          </p:cNvSpPr>
          <p:nvPr/>
        </p:nvSpPr>
        <p:spPr bwMode="auto">
          <a:xfrm rot="19680594">
            <a:off x="9755188" y="3190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2" name="Oval 132">
            <a:extLst>
              <a:ext uri="{FF2B5EF4-FFF2-40B4-BE49-F238E27FC236}">
                <a16:creationId xmlns:a16="http://schemas.microsoft.com/office/drawing/2014/main" id="{8414F9B7-5C7F-1841-83B6-3C6DE5594087}"/>
              </a:ext>
            </a:extLst>
          </p:cNvPr>
          <p:cNvSpPr>
            <a:spLocks noChangeArrowheads="1"/>
          </p:cNvSpPr>
          <p:nvPr/>
        </p:nvSpPr>
        <p:spPr bwMode="auto">
          <a:xfrm rot="19680594">
            <a:off x="10136188" y="3025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3" name="Oval 133">
            <a:extLst>
              <a:ext uri="{FF2B5EF4-FFF2-40B4-BE49-F238E27FC236}">
                <a16:creationId xmlns:a16="http://schemas.microsoft.com/office/drawing/2014/main" id="{2431229B-C88F-E448-A230-D60596BDF6BC}"/>
              </a:ext>
            </a:extLst>
          </p:cNvPr>
          <p:cNvSpPr>
            <a:spLocks noChangeArrowheads="1"/>
          </p:cNvSpPr>
          <p:nvPr/>
        </p:nvSpPr>
        <p:spPr bwMode="auto">
          <a:xfrm rot="3051519">
            <a:off x="9880204" y="3753777"/>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4" name="Oval 134">
            <a:extLst>
              <a:ext uri="{FF2B5EF4-FFF2-40B4-BE49-F238E27FC236}">
                <a16:creationId xmlns:a16="http://schemas.microsoft.com/office/drawing/2014/main" id="{2763AE7A-E8AA-0347-99D3-E6077EAE3635}"/>
              </a:ext>
            </a:extLst>
          </p:cNvPr>
          <p:cNvSpPr>
            <a:spLocks noChangeArrowheads="1"/>
          </p:cNvSpPr>
          <p:nvPr/>
        </p:nvSpPr>
        <p:spPr bwMode="auto">
          <a:xfrm rot="19680594">
            <a:off x="9596438" y="27463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5" name="Oval 135">
            <a:extLst>
              <a:ext uri="{FF2B5EF4-FFF2-40B4-BE49-F238E27FC236}">
                <a16:creationId xmlns:a16="http://schemas.microsoft.com/office/drawing/2014/main" id="{6877A1B3-8190-DA4E-8573-D3264AFE0FF4}"/>
              </a:ext>
            </a:extLst>
          </p:cNvPr>
          <p:cNvSpPr>
            <a:spLocks noChangeArrowheads="1"/>
          </p:cNvSpPr>
          <p:nvPr/>
        </p:nvSpPr>
        <p:spPr bwMode="auto">
          <a:xfrm rot="19680594">
            <a:off x="10009188" y="3190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6" name="Oval 136">
            <a:extLst>
              <a:ext uri="{FF2B5EF4-FFF2-40B4-BE49-F238E27FC236}">
                <a16:creationId xmlns:a16="http://schemas.microsoft.com/office/drawing/2014/main" id="{F6C86E65-0C4A-D24D-B890-207623650C5B}"/>
              </a:ext>
            </a:extLst>
          </p:cNvPr>
          <p:cNvSpPr>
            <a:spLocks noChangeArrowheads="1"/>
          </p:cNvSpPr>
          <p:nvPr/>
        </p:nvSpPr>
        <p:spPr bwMode="auto">
          <a:xfrm rot="19680594">
            <a:off x="10149417" y="2701396"/>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7" name="Oval 137">
            <a:extLst>
              <a:ext uri="{FF2B5EF4-FFF2-40B4-BE49-F238E27FC236}">
                <a16:creationId xmlns:a16="http://schemas.microsoft.com/office/drawing/2014/main" id="{229B476C-1BFA-1F40-804C-46D745322E63}"/>
              </a:ext>
            </a:extLst>
          </p:cNvPr>
          <p:cNvSpPr>
            <a:spLocks noChangeArrowheads="1"/>
          </p:cNvSpPr>
          <p:nvPr/>
        </p:nvSpPr>
        <p:spPr bwMode="auto">
          <a:xfrm rot="19680594">
            <a:off x="9628188" y="3025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pic>
        <p:nvPicPr>
          <p:cNvPr id="20608" name="Graphic 17" descr="Monitor">
            <a:extLst>
              <a:ext uri="{FF2B5EF4-FFF2-40B4-BE49-F238E27FC236}">
                <a16:creationId xmlns:a16="http://schemas.microsoft.com/office/drawing/2014/main" id="{6B81D3C9-18EA-1D42-AEAB-5DD3D49C3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609" name="Straight Arrow Connector 139">
            <a:extLst>
              <a:ext uri="{FF2B5EF4-FFF2-40B4-BE49-F238E27FC236}">
                <a16:creationId xmlns:a16="http://schemas.microsoft.com/office/drawing/2014/main" id="{8DC6FD3E-A79B-4641-BD2F-C2E9ACA945CB}"/>
              </a:ext>
            </a:extLst>
          </p:cNvPr>
          <p:cNvCxnSpPr>
            <a:cxnSpLocks noChangeShapeType="1"/>
          </p:cNvCxnSpPr>
          <p:nvPr/>
        </p:nvCxnSpPr>
        <p:spPr bwMode="auto">
          <a:xfrm flipV="1">
            <a:off x="7810500" y="2746376"/>
            <a:ext cx="0" cy="1464469"/>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610" name="Straight Arrow Connector 140">
            <a:extLst>
              <a:ext uri="{FF2B5EF4-FFF2-40B4-BE49-F238E27FC236}">
                <a16:creationId xmlns:a16="http://schemas.microsoft.com/office/drawing/2014/main" id="{F0DCEA4B-DEBD-3C47-8EE1-DB58FF8EBC5D}"/>
              </a:ext>
            </a:extLst>
          </p:cNvPr>
          <p:cNvCxnSpPr>
            <a:cxnSpLocks/>
          </p:cNvCxnSpPr>
          <p:nvPr/>
        </p:nvCxnSpPr>
        <p:spPr bwMode="auto">
          <a:xfrm>
            <a:off x="7810500" y="4198937"/>
            <a:ext cx="2324365" cy="11907"/>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0611" name="Picture 10">
            <a:extLst>
              <a:ext uri="{FF2B5EF4-FFF2-40B4-BE49-F238E27FC236}">
                <a16:creationId xmlns:a16="http://schemas.microsoft.com/office/drawing/2014/main" id="{9C17C4F5-266E-D248-B04E-D345E7A13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2" name="Picture 7" descr="A picture containing drawing&#10;&#10;Description automatically generated">
            <a:extLst>
              <a:ext uri="{FF2B5EF4-FFF2-40B4-BE49-F238E27FC236}">
                <a16:creationId xmlns:a16="http://schemas.microsoft.com/office/drawing/2014/main" id="{100053CB-2B0F-B142-B8B9-2686049676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3" name="Picture 16">
            <a:extLst>
              <a:ext uri="{FF2B5EF4-FFF2-40B4-BE49-F238E27FC236}">
                <a16:creationId xmlns:a16="http://schemas.microsoft.com/office/drawing/2014/main" id="{1EF00654-76E2-3745-8EB0-29A1213CBE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Title 1">
            <a:extLst>
              <a:ext uri="{FF2B5EF4-FFF2-40B4-BE49-F238E27FC236}">
                <a16:creationId xmlns:a16="http://schemas.microsoft.com/office/drawing/2014/main" id="{31119C3E-DDAB-464F-827E-6D61D440784C}"/>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3842222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Graphic 4" descr="Database">
            <a:extLst>
              <a:ext uri="{FF2B5EF4-FFF2-40B4-BE49-F238E27FC236}">
                <a16:creationId xmlns:a16="http://schemas.microsoft.com/office/drawing/2014/main" id="{A229D8F5-B305-5040-91F4-DE2ADF98E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Graphic 5" descr="Database">
            <a:extLst>
              <a:ext uri="{FF2B5EF4-FFF2-40B4-BE49-F238E27FC236}">
                <a16:creationId xmlns:a16="http://schemas.microsoft.com/office/drawing/2014/main" id="{57CBF45C-4D83-0145-A5DA-41016AE18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Graphic 6" descr="Database">
            <a:extLst>
              <a:ext uri="{FF2B5EF4-FFF2-40B4-BE49-F238E27FC236}">
                <a16:creationId xmlns:a16="http://schemas.microsoft.com/office/drawing/2014/main" id="{D3BCC7D9-95AB-464C-9F9D-92C7BBACD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37E55EE9-7F69-7045-A45E-21EF472250FA}"/>
              </a:ext>
            </a:extLst>
          </p:cNvPr>
          <p:cNvCxnSpPr>
            <a:cxnSpLocks/>
          </p:cNvCxnSpPr>
          <p:nvPr/>
        </p:nvCxnSpPr>
        <p:spPr bwMode="auto">
          <a:xfrm>
            <a:off x="4508500" y="2963333"/>
            <a:ext cx="2730500" cy="465667"/>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0F0A3D35-4553-6249-B80A-CCC4F1A04BD7}"/>
              </a:ext>
            </a:extLst>
          </p:cNvPr>
          <p:cNvCxnSpPr>
            <a:cxnSpLocks/>
          </p:cNvCxnSpPr>
          <p:nvPr/>
        </p:nvCxnSpPr>
        <p:spPr bwMode="auto">
          <a:xfrm>
            <a:off x="2159000" y="3603625"/>
            <a:ext cx="4889500" cy="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93797D73-9DA0-7C41-81A8-F05655004F22}"/>
              </a:ext>
            </a:extLst>
          </p:cNvPr>
          <p:cNvCxnSpPr>
            <a:cxnSpLocks/>
          </p:cNvCxnSpPr>
          <p:nvPr/>
        </p:nvCxnSpPr>
        <p:spPr bwMode="auto">
          <a:xfrm flipV="1">
            <a:off x="3283480" y="3746500"/>
            <a:ext cx="3765021" cy="114300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1512" name="Oval 18">
            <a:extLst>
              <a:ext uri="{FF2B5EF4-FFF2-40B4-BE49-F238E27FC236}">
                <a16:creationId xmlns:a16="http://schemas.microsoft.com/office/drawing/2014/main" id="{23D65B08-2398-7D42-BF47-47F25651C682}"/>
              </a:ext>
            </a:extLst>
          </p:cNvPr>
          <p:cNvSpPr>
            <a:spLocks noChangeArrowheads="1"/>
          </p:cNvSpPr>
          <p:nvPr/>
        </p:nvSpPr>
        <p:spPr bwMode="auto">
          <a:xfrm>
            <a:off x="7975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3" name="Oval 19">
            <a:extLst>
              <a:ext uri="{FF2B5EF4-FFF2-40B4-BE49-F238E27FC236}">
                <a16:creationId xmlns:a16="http://schemas.microsoft.com/office/drawing/2014/main" id="{471483C3-3768-ED4B-9048-0CCBA7132996}"/>
              </a:ext>
            </a:extLst>
          </p:cNvPr>
          <p:cNvSpPr>
            <a:spLocks noChangeArrowheads="1"/>
          </p:cNvSpPr>
          <p:nvPr/>
        </p:nvSpPr>
        <p:spPr bwMode="auto">
          <a:xfrm>
            <a:off x="8102865" y="3149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4" name="Oval 20">
            <a:extLst>
              <a:ext uri="{FF2B5EF4-FFF2-40B4-BE49-F238E27FC236}">
                <a16:creationId xmlns:a16="http://schemas.microsoft.com/office/drawing/2014/main" id="{EC053B06-7382-114B-8794-5787FF4DAA69}"/>
              </a:ext>
            </a:extLst>
          </p:cNvPr>
          <p:cNvSpPr>
            <a:spLocks noChangeArrowheads="1"/>
          </p:cNvSpPr>
          <p:nvPr/>
        </p:nvSpPr>
        <p:spPr bwMode="auto">
          <a:xfrm>
            <a:off x="84203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5" name="Oval 21">
            <a:extLst>
              <a:ext uri="{FF2B5EF4-FFF2-40B4-BE49-F238E27FC236}">
                <a16:creationId xmlns:a16="http://schemas.microsoft.com/office/drawing/2014/main" id="{C4F9D266-8F85-1144-8061-6BBC333653F6}"/>
              </a:ext>
            </a:extLst>
          </p:cNvPr>
          <p:cNvSpPr>
            <a:spLocks noChangeArrowheads="1"/>
          </p:cNvSpPr>
          <p:nvPr/>
        </p:nvSpPr>
        <p:spPr bwMode="auto">
          <a:xfrm>
            <a:off x="8102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6" name="Oval 22">
            <a:extLst>
              <a:ext uri="{FF2B5EF4-FFF2-40B4-BE49-F238E27FC236}">
                <a16:creationId xmlns:a16="http://schemas.microsoft.com/office/drawing/2014/main" id="{A1C10E0A-A7A8-DF45-97E9-CCF9C6760D57}"/>
              </a:ext>
            </a:extLst>
          </p:cNvPr>
          <p:cNvSpPr>
            <a:spLocks noChangeArrowheads="1"/>
          </p:cNvSpPr>
          <p:nvPr/>
        </p:nvSpPr>
        <p:spPr bwMode="auto">
          <a:xfrm>
            <a:off x="8166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7" name="Oval 23">
            <a:extLst>
              <a:ext uri="{FF2B5EF4-FFF2-40B4-BE49-F238E27FC236}">
                <a16:creationId xmlns:a16="http://schemas.microsoft.com/office/drawing/2014/main" id="{EFDEB251-A28E-DD44-8CD6-F11ED108DB99}"/>
              </a:ext>
            </a:extLst>
          </p:cNvPr>
          <p:cNvSpPr>
            <a:spLocks noChangeArrowheads="1"/>
          </p:cNvSpPr>
          <p:nvPr/>
        </p:nvSpPr>
        <p:spPr bwMode="auto">
          <a:xfrm>
            <a:off x="8255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8" name="Oval 24">
            <a:extLst>
              <a:ext uri="{FF2B5EF4-FFF2-40B4-BE49-F238E27FC236}">
                <a16:creationId xmlns:a16="http://schemas.microsoft.com/office/drawing/2014/main" id="{E1EE71B4-B9A6-184D-B986-E569F55894B9}"/>
              </a:ext>
            </a:extLst>
          </p:cNvPr>
          <p:cNvSpPr>
            <a:spLocks noChangeArrowheads="1"/>
          </p:cNvSpPr>
          <p:nvPr/>
        </p:nvSpPr>
        <p:spPr bwMode="auto">
          <a:xfrm>
            <a:off x="8102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9" name="Oval 25">
            <a:extLst>
              <a:ext uri="{FF2B5EF4-FFF2-40B4-BE49-F238E27FC236}">
                <a16:creationId xmlns:a16="http://schemas.microsoft.com/office/drawing/2014/main" id="{910CC6F5-6F88-B547-A9E6-EECFABEFF7F2}"/>
              </a:ext>
            </a:extLst>
          </p:cNvPr>
          <p:cNvSpPr>
            <a:spLocks noChangeArrowheads="1"/>
          </p:cNvSpPr>
          <p:nvPr/>
        </p:nvSpPr>
        <p:spPr bwMode="auto">
          <a:xfrm>
            <a:off x="8610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0" name="Oval 26">
            <a:extLst>
              <a:ext uri="{FF2B5EF4-FFF2-40B4-BE49-F238E27FC236}">
                <a16:creationId xmlns:a16="http://schemas.microsoft.com/office/drawing/2014/main" id="{AB7400B1-BD8F-9340-BB99-037D79672F2C}"/>
              </a:ext>
            </a:extLst>
          </p:cNvPr>
          <p:cNvSpPr>
            <a:spLocks noChangeArrowheads="1"/>
          </p:cNvSpPr>
          <p:nvPr/>
        </p:nvSpPr>
        <p:spPr bwMode="auto">
          <a:xfrm>
            <a:off x="8483865" y="3276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1" name="Oval 27">
            <a:extLst>
              <a:ext uri="{FF2B5EF4-FFF2-40B4-BE49-F238E27FC236}">
                <a16:creationId xmlns:a16="http://schemas.microsoft.com/office/drawing/2014/main" id="{19538717-33F8-C04B-BF7B-6E8578EF4D68}"/>
              </a:ext>
            </a:extLst>
          </p:cNvPr>
          <p:cNvSpPr>
            <a:spLocks noChangeArrowheads="1"/>
          </p:cNvSpPr>
          <p:nvPr/>
        </p:nvSpPr>
        <p:spPr bwMode="auto">
          <a:xfrm>
            <a:off x="8102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2" name="Oval 28">
            <a:extLst>
              <a:ext uri="{FF2B5EF4-FFF2-40B4-BE49-F238E27FC236}">
                <a16:creationId xmlns:a16="http://schemas.microsoft.com/office/drawing/2014/main" id="{5369C6A0-D9E1-754D-A421-4841F57F5C84}"/>
              </a:ext>
            </a:extLst>
          </p:cNvPr>
          <p:cNvSpPr>
            <a:spLocks noChangeArrowheads="1"/>
          </p:cNvSpPr>
          <p:nvPr/>
        </p:nvSpPr>
        <p:spPr bwMode="auto">
          <a:xfrm>
            <a:off x="8483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3" name="Oval 29">
            <a:extLst>
              <a:ext uri="{FF2B5EF4-FFF2-40B4-BE49-F238E27FC236}">
                <a16:creationId xmlns:a16="http://schemas.microsoft.com/office/drawing/2014/main" id="{6C8B3E10-A2BE-D341-826C-24130BED2802}"/>
              </a:ext>
            </a:extLst>
          </p:cNvPr>
          <p:cNvSpPr>
            <a:spLocks noChangeArrowheads="1"/>
          </p:cNvSpPr>
          <p:nvPr/>
        </p:nvSpPr>
        <p:spPr bwMode="auto">
          <a:xfrm>
            <a:off x="8102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4" name="Oval 30">
            <a:extLst>
              <a:ext uri="{FF2B5EF4-FFF2-40B4-BE49-F238E27FC236}">
                <a16:creationId xmlns:a16="http://schemas.microsoft.com/office/drawing/2014/main" id="{D3878594-FC73-E342-A3D3-C343C0449882}"/>
              </a:ext>
            </a:extLst>
          </p:cNvPr>
          <p:cNvSpPr>
            <a:spLocks noChangeArrowheads="1"/>
          </p:cNvSpPr>
          <p:nvPr/>
        </p:nvSpPr>
        <p:spPr bwMode="auto">
          <a:xfrm>
            <a:off x="8356865" y="3657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5" name="Oval 31">
            <a:extLst>
              <a:ext uri="{FF2B5EF4-FFF2-40B4-BE49-F238E27FC236}">
                <a16:creationId xmlns:a16="http://schemas.microsoft.com/office/drawing/2014/main" id="{2CBF297F-7536-8343-89ED-77A7739EE218}"/>
              </a:ext>
            </a:extLst>
          </p:cNvPr>
          <p:cNvSpPr>
            <a:spLocks noChangeArrowheads="1"/>
          </p:cNvSpPr>
          <p:nvPr/>
        </p:nvSpPr>
        <p:spPr bwMode="auto">
          <a:xfrm>
            <a:off x="8356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6" name="Oval 32">
            <a:extLst>
              <a:ext uri="{FF2B5EF4-FFF2-40B4-BE49-F238E27FC236}">
                <a16:creationId xmlns:a16="http://schemas.microsoft.com/office/drawing/2014/main" id="{0747A4C5-A457-B74F-8E2D-CF257C3B7147}"/>
              </a:ext>
            </a:extLst>
          </p:cNvPr>
          <p:cNvSpPr>
            <a:spLocks noChangeArrowheads="1"/>
          </p:cNvSpPr>
          <p:nvPr/>
        </p:nvSpPr>
        <p:spPr bwMode="auto">
          <a:xfrm>
            <a:off x="8737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7" name="Oval 33">
            <a:extLst>
              <a:ext uri="{FF2B5EF4-FFF2-40B4-BE49-F238E27FC236}">
                <a16:creationId xmlns:a16="http://schemas.microsoft.com/office/drawing/2014/main" id="{56EE6E20-E64B-FF4F-81C7-A1949F835A99}"/>
              </a:ext>
            </a:extLst>
          </p:cNvPr>
          <p:cNvSpPr>
            <a:spLocks noChangeArrowheads="1"/>
          </p:cNvSpPr>
          <p:nvPr/>
        </p:nvSpPr>
        <p:spPr bwMode="auto">
          <a:xfrm>
            <a:off x="8420365" y="3784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8" name="Oval 34">
            <a:extLst>
              <a:ext uri="{FF2B5EF4-FFF2-40B4-BE49-F238E27FC236}">
                <a16:creationId xmlns:a16="http://schemas.microsoft.com/office/drawing/2014/main" id="{6838766C-F973-DF40-BE32-EE1A75628FFD}"/>
              </a:ext>
            </a:extLst>
          </p:cNvPr>
          <p:cNvSpPr>
            <a:spLocks noChangeArrowheads="1"/>
          </p:cNvSpPr>
          <p:nvPr/>
        </p:nvSpPr>
        <p:spPr bwMode="auto">
          <a:xfrm>
            <a:off x="8864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9" name="Oval 35">
            <a:extLst>
              <a:ext uri="{FF2B5EF4-FFF2-40B4-BE49-F238E27FC236}">
                <a16:creationId xmlns:a16="http://schemas.microsoft.com/office/drawing/2014/main" id="{DA2344A1-0B87-F742-8671-7E189F556500}"/>
              </a:ext>
            </a:extLst>
          </p:cNvPr>
          <p:cNvSpPr>
            <a:spLocks noChangeArrowheads="1"/>
          </p:cNvSpPr>
          <p:nvPr/>
        </p:nvSpPr>
        <p:spPr bwMode="auto">
          <a:xfrm>
            <a:off x="8610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0" name="Oval 36">
            <a:extLst>
              <a:ext uri="{FF2B5EF4-FFF2-40B4-BE49-F238E27FC236}">
                <a16:creationId xmlns:a16="http://schemas.microsoft.com/office/drawing/2014/main" id="{65CB8770-A575-D24A-B0D7-293877B34A68}"/>
              </a:ext>
            </a:extLst>
          </p:cNvPr>
          <p:cNvSpPr>
            <a:spLocks noChangeArrowheads="1"/>
          </p:cNvSpPr>
          <p:nvPr/>
        </p:nvSpPr>
        <p:spPr bwMode="auto">
          <a:xfrm>
            <a:off x="90553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1" name="Oval 37">
            <a:extLst>
              <a:ext uri="{FF2B5EF4-FFF2-40B4-BE49-F238E27FC236}">
                <a16:creationId xmlns:a16="http://schemas.microsoft.com/office/drawing/2014/main" id="{D6F2A601-25E6-4B40-8A39-40E723C2DC36}"/>
              </a:ext>
            </a:extLst>
          </p:cNvPr>
          <p:cNvSpPr>
            <a:spLocks noChangeArrowheads="1"/>
          </p:cNvSpPr>
          <p:nvPr/>
        </p:nvSpPr>
        <p:spPr bwMode="auto">
          <a:xfrm>
            <a:off x="8229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2" name="Oval 38">
            <a:extLst>
              <a:ext uri="{FF2B5EF4-FFF2-40B4-BE49-F238E27FC236}">
                <a16:creationId xmlns:a16="http://schemas.microsoft.com/office/drawing/2014/main" id="{B0258755-9152-5842-AB64-8E7D6252DD70}"/>
              </a:ext>
            </a:extLst>
          </p:cNvPr>
          <p:cNvSpPr>
            <a:spLocks noChangeArrowheads="1"/>
          </p:cNvSpPr>
          <p:nvPr/>
        </p:nvSpPr>
        <p:spPr bwMode="auto">
          <a:xfrm>
            <a:off x="8763000" y="2857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3" name="Oval 39">
            <a:extLst>
              <a:ext uri="{FF2B5EF4-FFF2-40B4-BE49-F238E27FC236}">
                <a16:creationId xmlns:a16="http://schemas.microsoft.com/office/drawing/2014/main" id="{7B7E22EB-3A7F-D745-B396-8BE96AA9998E}"/>
              </a:ext>
            </a:extLst>
          </p:cNvPr>
          <p:cNvSpPr>
            <a:spLocks noChangeArrowheads="1"/>
          </p:cNvSpPr>
          <p:nvPr/>
        </p:nvSpPr>
        <p:spPr bwMode="auto">
          <a:xfrm>
            <a:off x="8890000" y="3022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4" name="Oval 40">
            <a:extLst>
              <a:ext uri="{FF2B5EF4-FFF2-40B4-BE49-F238E27FC236}">
                <a16:creationId xmlns:a16="http://schemas.microsoft.com/office/drawing/2014/main" id="{F0BB1D02-4638-764F-AD43-808816F70286}"/>
              </a:ext>
            </a:extLst>
          </p:cNvPr>
          <p:cNvSpPr>
            <a:spLocks noChangeArrowheads="1"/>
          </p:cNvSpPr>
          <p:nvPr/>
        </p:nvSpPr>
        <p:spPr bwMode="auto">
          <a:xfrm>
            <a:off x="92075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5" name="Oval 41">
            <a:extLst>
              <a:ext uri="{FF2B5EF4-FFF2-40B4-BE49-F238E27FC236}">
                <a16:creationId xmlns:a16="http://schemas.microsoft.com/office/drawing/2014/main" id="{DFC758C8-7B96-4643-BC39-BE26008E186C}"/>
              </a:ext>
            </a:extLst>
          </p:cNvPr>
          <p:cNvSpPr>
            <a:spLocks noChangeArrowheads="1"/>
          </p:cNvSpPr>
          <p:nvPr/>
        </p:nvSpPr>
        <p:spPr bwMode="auto">
          <a:xfrm>
            <a:off x="8890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6" name="Oval 42">
            <a:extLst>
              <a:ext uri="{FF2B5EF4-FFF2-40B4-BE49-F238E27FC236}">
                <a16:creationId xmlns:a16="http://schemas.microsoft.com/office/drawing/2014/main" id="{375F79EF-09E6-FE44-BD71-9A3743CFEAD2}"/>
              </a:ext>
            </a:extLst>
          </p:cNvPr>
          <p:cNvSpPr>
            <a:spLocks noChangeArrowheads="1"/>
          </p:cNvSpPr>
          <p:nvPr/>
        </p:nvSpPr>
        <p:spPr bwMode="auto">
          <a:xfrm>
            <a:off x="8953500" y="3213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7" name="Oval 43">
            <a:extLst>
              <a:ext uri="{FF2B5EF4-FFF2-40B4-BE49-F238E27FC236}">
                <a16:creationId xmlns:a16="http://schemas.microsoft.com/office/drawing/2014/main" id="{BAB41B7A-3982-3849-A7F9-400AFD83AEA2}"/>
              </a:ext>
            </a:extLst>
          </p:cNvPr>
          <p:cNvSpPr>
            <a:spLocks noChangeArrowheads="1"/>
          </p:cNvSpPr>
          <p:nvPr/>
        </p:nvSpPr>
        <p:spPr bwMode="auto">
          <a:xfrm>
            <a:off x="9042136"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8" name="Oval 44">
            <a:extLst>
              <a:ext uri="{FF2B5EF4-FFF2-40B4-BE49-F238E27FC236}">
                <a16:creationId xmlns:a16="http://schemas.microsoft.com/office/drawing/2014/main" id="{2B097804-E842-F94A-B76C-FEEC32D46869}"/>
              </a:ext>
            </a:extLst>
          </p:cNvPr>
          <p:cNvSpPr>
            <a:spLocks noChangeArrowheads="1"/>
          </p:cNvSpPr>
          <p:nvPr/>
        </p:nvSpPr>
        <p:spPr bwMode="auto">
          <a:xfrm>
            <a:off x="8890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9" name="Oval 45">
            <a:extLst>
              <a:ext uri="{FF2B5EF4-FFF2-40B4-BE49-F238E27FC236}">
                <a16:creationId xmlns:a16="http://schemas.microsoft.com/office/drawing/2014/main" id="{6F9789DC-6F19-7642-81FB-F37AF5DAD58E}"/>
              </a:ext>
            </a:extLst>
          </p:cNvPr>
          <p:cNvSpPr>
            <a:spLocks noChangeArrowheads="1"/>
          </p:cNvSpPr>
          <p:nvPr/>
        </p:nvSpPr>
        <p:spPr bwMode="auto">
          <a:xfrm>
            <a:off x="93980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0" name="Oval 46">
            <a:extLst>
              <a:ext uri="{FF2B5EF4-FFF2-40B4-BE49-F238E27FC236}">
                <a16:creationId xmlns:a16="http://schemas.microsoft.com/office/drawing/2014/main" id="{D9DE0122-2F0C-1949-9CDD-45FBA666E7CD}"/>
              </a:ext>
            </a:extLst>
          </p:cNvPr>
          <p:cNvSpPr>
            <a:spLocks noChangeArrowheads="1"/>
          </p:cNvSpPr>
          <p:nvPr/>
        </p:nvSpPr>
        <p:spPr bwMode="auto">
          <a:xfrm>
            <a:off x="9271000" y="3149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1" name="Oval 47">
            <a:extLst>
              <a:ext uri="{FF2B5EF4-FFF2-40B4-BE49-F238E27FC236}">
                <a16:creationId xmlns:a16="http://schemas.microsoft.com/office/drawing/2014/main" id="{4A3C5A7F-606B-C243-9094-F79BF32BC1DD}"/>
              </a:ext>
            </a:extLst>
          </p:cNvPr>
          <p:cNvSpPr>
            <a:spLocks noChangeArrowheads="1"/>
          </p:cNvSpPr>
          <p:nvPr/>
        </p:nvSpPr>
        <p:spPr bwMode="auto">
          <a:xfrm>
            <a:off x="8890000" y="3721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2" name="Oval 48">
            <a:extLst>
              <a:ext uri="{FF2B5EF4-FFF2-40B4-BE49-F238E27FC236}">
                <a16:creationId xmlns:a16="http://schemas.microsoft.com/office/drawing/2014/main" id="{8E4401BC-D4BE-FA4D-A196-F39A191F66FF}"/>
              </a:ext>
            </a:extLst>
          </p:cNvPr>
          <p:cNvSpPr>
            <a:spLocks noChangeArrowheads="1"/>
          </p:cNvSpPr>
          <p:nvPr/>
        </p:nvSpPr>
        <p:spPr bwMode="auto">
          <a:xfrm>
            <a:off x="9271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3" name="Oval 49">
            <a:extLst>
              <a:ext uri="{FF2B5EF4-FFF2-40B4-BE49-F238E27FC236}">
                <a16:creationId xmlns:a16="http://schemas.microsoft.com/office/drawing/2014/main" id="{20B1CDA9-702B-F74F-ACAC-145BA9BAF45A}"/>
              </a:ext>
            </a:extLst>
          </p:cNvPr>
          <p:cNvSpPr>
            <a:spLocks noChangeArrowheads="1"/>
          </p:cNvSpPr>
          <p:nvPr/>
        </p:nvSpPr>
        <p:spPr bwMode="auto">
          <a:xfrm>
            <a:off x="88900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4" name="Oval 50">
            <a:extLst>
              <a:ext uri="{FF2B5EF4-FFF2-40B4-BE49-F238E27FC236}">
                <a16:creationId xmlns:a16="http://schemas.microsoft.com/office/drawing/2014/main" id="{469C9DC5-8A7F-C84A-ABA2-6A758EF92C37}"/>
              </a:ext>
            </a:extLst>
          </p:cNvPr>
          <p:cNvSpPr>
            <a:spLocks noChangeArrowheads="1"/>
          </p:cNvSpPr>
          <p:nvPr/>
        </p:nvSpPr>
        <p:spPr bwMode="auto">
          <a:xfrm>
            <a:off x="914400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5" name="Oval 51">
            <a:extLst>
              <a:ext uri="{FF2B5EF4-FFF2-40B4-BE49-F238E27FC236}">
                <a16:creationId xmlns:a16="http://schemas.microsoft.com/office/drawing/2014/main" id="{937F20B5-FCCD-AF41-92A6-84742A4AE762}"/>
              </a:ext>
            </a:extLst>
          </p:cNvPr>
          <p:cNvSpPr>
            <a:spLocks noChangeArrowheads="1"/>
          </p:cNvSpPr>
          <p:nvPr/>
        </p:nvSpPr>
        <p:spPr bwMode="auto">
          <a:xfrm>
            <a:off x="9144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6" name="Oval 52">
            <a:extLst>
              <a:ext uri="{FF2B5EF4-FFF2-40B4-BE49-F238E27FC236}">
                <a16:creationId xmlns:a16="http://schemas.microsoft.com/office/drawing/2014/main" id="{34684125-F72D-3B42-959E-5F9F7E311DD5}"/>
              </a:ext>
            </a:extLst>
          </p:cNvPr>
          <p:cNvSpPr>
            <a:spLocks noChangeArrowheads="1"/>
          </p:cNvSpPr>
          <p:nvPr/>
        </p:nvSpPr>
        <p:spPr bwMode="auto">
          <a:xfrm>
            <a:off x="9525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7" name="Oval 53">
            <a:extLst>
              <a:ext uri="{FF2B5EF4-FFF2-40B4-BE49-F238E27FC236}">
                <a16:creationId xmlns:a16="http://schemas.microsoft.com/office/drawing/2014/main" id="{BF1DEE05-C1CA-874D-ADDA-F4F2BE73204B}"/>
              </a:ext>
            </a:extLst>
          </p:cNvPr>
          <p:cNvSpPr>
            <a:spLocks noChangeArrowheads="1"/>
          </p:cNvSpPr>
          <p:nvPr/>
        </p:nvSpPr>
        <p:spPr bwMode="auto">
          <a:xfrm>
            <a:off x="920750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8" name="Oval 54">
            <a:extLst>
              <a:ext uri="{FF2B5EF4-FFF2-40B4-BE49-F238E27FC236}">
                <a16:creationId xmlns:a16="http://schemas.microsoft.com/office/drawing/2014/main" id="{9B55062D-C8C5-3B4F-94FC-942F37AAFC0E}"/>
              </a:ext>
            </a:extLst>
          </p:cNvPr>
          <p:cNvSpPr>
            <a:spLocks noChangeArrowheads="1"/>
          </p:cNvSpPr>
          <p:nvPr/>
        </p:nvSpPr>
        <p:spPr bwMode="auto">
          <a:xfrm>
            <a:off x="9652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9" name="Oval 55">
            <a:extLst>
              <a:ext uri="{FF2B5EF4-FFF2-40B4-BE49-F238E27FC236}">
                <a16:creationId xmlns:a16="http://schemas.microsoft.com/office/drawing/2014/main" id="{00CCB7BD-F106-6844-A1B5-3EE571F01989}"/>
              </a:ext>
            </a:extLst>
          </p:cNvPr>
          <p:cNvSpPr>
            <a:spLocks noChangeArrowheads="1"/>
          </p:cNvSpPr>
          <p:nvPr/>
        </p:nvSpPr>
        <p:spPr bwMode="auto">
          <a:xfrm>
            <a:off x="9398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0" name="Oval 56">
            <a:extLst>
              <a:ext uri="{FF2B5EF4-FFF2-40B4-BE49-F238E27FC236}">
                <a16:creationId xmlns:a16="http://schemas.microsoft.com/office/drawing/2014/main" id="{38356746-60CD-B14B-AFCF-3ECFF369E2A0}"/>
              </a:ext>
            </a:extLst>
          </p:cNvPr>
          <p:cNvSpPr>
            <a:spLocks noChangeArrowheads="1"/>
          </p:cNvSpPr>
          <p:nvPr/>
        </p:nvSpPr>
        <p:spPr bwMode="auto">
          <a:xfrm>
            <a:off x="98425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1" name="Oval 57">
            <a:extLst>
              <a:ext uri="{FF2B5EF4-FFF2-40B4-BE49-F238E27FC236}">
                <a16:creationId xmlns:a16="http://schemas.microsoft.com/office/drawing/2014/main" id="{95B43D64-17F0-9D4D-B527-5398127264C0}"/>
              </a:ext>
            </a:extLst>
          </p:cNvPr>
          <p:cNvSpPr>
            <a:spLocks noChangeArrowheads="1"/>
          </p:cNvSpPr>
          <p:nvPr/>
        </p:nvSpPr>
        <p:spPr bwMode="auto">
          <a:xfrm>
            <a:off x="9017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2" name="Oval 58">
            <a:extLst>
              <a:ext uri="{FF2B5EF4-FFF2-40B4-BE49-F238E27FC236}">
                <a16:creationId xmlns:a16="http://schemas.microsoft.com/office/drawing/2014/main" id="{051FA36A-6AEA-1F4C-AAD5-FBD514129338}"/>
              </a:ext>
            </a:extLst>
          </p:cNvPr>
          <p:cNvSpPr>
            <a:spLocks noChangeArrowheads="1"/>
          </p:cNvSpPr>
          <p:nvPr/>
        </p:nvSpPr>
        <p:spPr bwMode="auto">
          <a:xfrm rot="3051519">
            <a:off x="8857589" y="3588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3" name="Oval 59">
            <a:extLst>
              <a:ext uri="{FF2B5EF4-FFF2-40B4-BE49-F238E27FC236}">
                <a16:creationId xmlns:a16="http://schemas.microsoft.com/office/drawing/2014/main" id="{7D297FA1-C55E-6447-BF68-E8415A607FD6}"/>
              </a:ext>
            </a:extLst>
          </p:cNvPr>
          <p:cNvSpPr>
            <a:spLocks noChangeArrowheads="1"/>
          </p:cNvSpPr>
          <p:nvPr/>
        </p:nvSpPr>
        <p:spPr bwMode="auto">
          <a:xfrm rot="3051519">
            <a:off x="8983928" y="3753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4" name="Oval 60">
            <a:extLst>
              <a:ext uri="{FF2B5EF4-FFF2-40B4-BE49-F238E27FC236}">
                <a16:creationId xmlns:a16="http://schemas.microsoft.com/office/drawing/2014/main" id="{6694B26C-074C-3443-8C05-855963E39C7F}"/>
              </a:ext>
            </a:extLst>
          </p:cNvPr>
          <p:cNvSpPr>
            <a:spLocks noChangeArrowheads="1"/>
          </p:cNvSpPr>
          <p:nvPr/>
        </p:nvSpPr>
        <p:spPr bwMode="auto">
          <a:xfrm rot="3051519">
            <a:off x="93020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5" name="Oval 61">
            <a:extLst>
              <a:ext uri="{FF2B5EF4-FFF2-40B4-BE49-F238E27FC236}">
                <a16:creationId xmlns:a16="http://schemas.microsoft.com/office/drawing/2014/main" id="{645727B0-7BB1-EF46-B477-51C3838626B9}"/>
              </a:ext>
            </a:extLst>
          </p:cNvPr>
          <p:cNvSpPr>
            <a:spLocks noChangeArrowheads="1"/>
          </p:cNvSpPr>
          <p:nvPr/>
        </p:nvSpPr>
        <p:spPr bwMode="auto">
          <a:xfrm rot="3051519">
            <a:off x="9423135" y="348720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6" name="Oval 62">
            <a:extLst>
              <a:ext uri="{FF2B5EF4-FFF2-40B4-BE49-F238E27FC236}">
                <a16:creationId xmlns:a16="http://schemas.microsoft.com/office/drawing/2014/main" id="{BA7CB5CF-8B63-F146-A875-814979D8B942}"/>
              </a:ext>
            </a:extLst>
          </p:cNvPr>
          <p:cNvSpPr>
            <a:spLocks noChangeArrowheads="1"/>
          </p:cNvSpPr>
          <p:nvPr/>
        </p:nvSpPr>
        <p:spPr bwMode="auto">
          <a:xfrm rot="3051519">
            <a:off x="9047428" y="39436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7" name="Oval 63">
            <a:extLst>
              <a:ext uri="{FF2B5EF4-FFF2-40B4-BE49-F238E27FC236}">
                <a16:creationId xmlns:a16="http://schemas.microsoft.com/office/drawing/2014/main" id="{BED0A42A-7CAF-6445-A23B-C6CF1A2CE23A}"/>
              </a:ext>
            </a:extLst>
          </p:cNvPr>
          <p:cNvSpPr>
            <a:spLocks noChangeArrowheads="1"/>
          </p:cNvSpPr>
          <p:nvPr/>
        </p:nvSpPr>
        <p:spPr bwMode="auto">
          <a:xfrm rot="3051519">
            <a:off x="9137386" y="3716073"/>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8" name="Oval 64">
            <a:extLst>
              <a:ext uri="{FF2B5EF4-FFF2-40B4-BE49-F238E27FC236}">
                <a16:creationId xmlns:a16="http://schemas.microsoft.com/office/drawing/2014/main" id="{39306B0A-EB76-6446-8E49-A2A781F08F83}"/>
              </a:ext>
            </a:extLst>
          </p:cNvPr>
          <p:cNvSpPr>
            <a:spLocks noChangeArrowheads="1"/>
          </p:cNvSpPr>
          <p:nvPr/>
        </p:nvSpPr>
        <p:spPr bwMode="auto">
          <a:xfrm rot="3051519">
            <a:off x="8318500" y="2883959"/>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9" name="Oval 65">
            <a:extLst>
              <a:ext uri="{FF2B5EF4-FFF2-40B4-BE49-F238E27FC236}">
                <a16:creationId xmlns:a16="http://schemas.microsoft.com/office/drawing/2014/main" id="{E6E6F888-E22A-2846-9B10-FB8728838A90}"/>
              </a:ext>
            </a:extLst>
          </p:cNvPr>
          <p:cNvSpPr>
            <a:spLocks noChangeArrowheads="1"/>
          </p:cNvSpPr>
          <p:nvPr/>
        </p:nvSpPr>
        <p:spPr bwMode="auto">
          <a:xfrm rot="3051519">
            <a:off x="9492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0" name="Oval 66">
            <a:extLst>
              <a:ext uri="{FF2B5EF4-FFF2-40B4-BE49-F238E27FC236}">
                <a16:creationId xmlns:a16="http://schemas.microsoft.com/office/drawing/2014/main" id="{205ED219-AC9C-9E47-9305-30266B68BC57}"/>
              </a:ext>
            </a:extLst>
          </p:cNvPr>
          <p:cNvSpPr>
            <a:spLocks noChangeArrowheads="1"/>
          </p:cNvSpPr>
          <p:nvPr/>
        </p:nvSpPr>
        <p:spPr bwMode="auto">
          <a:xfrm rot="3051519">
            <a:off x="9364928" y="3880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1" name="Oval 67">
            <a:extLst>
              <a:ext uri="{FF2B5EF4-FFF2-40B4-BE49-F238E27FC236}">
                <a16:creationId xmlns:a16="http://schemas.microsoft.com/office/drawing/2014/main" id="{8AAA6965-5A16-BE4D-9F27-E4A7A6009173}"/>
              </a:ext>
            </a:extLst>
          </p:cNvPr>
          <p:cNvSpPr>
            <a:spLocks noChangeArrowheads="1"/>
          </p:cNvSpPr>
          <p:nvPr/>
        </p:nvSpPr>
        <p:spPr bwMode="auto">
          <a:xfrm rot="3051519">
            <a:off x="8585069" y="3900620"/>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2" name="Oval 68">
            <a:extLst>
              <a:ext uri="{FF2B5EF4-FFF2-40B4-BE49-F238E27FC236}">
                <a16:creationId xmlns:a16="http://schemas.microsoft.com/office/drawing/2014/main" id="{5CCA12C1-C8CD-F643-B86D-074F263475E8}"/>
              </a:ext>
            </a:extLst>
          </p:cNvPr>
          <p:cNvSpPr>
            <a:spLocks noChangeArrowheads="1"/>
          </p:cNvSpPr>
          <p:nvPr/>
        </p:nvSpPr>
        <p:spPr bwMode="auto">
          <a:xfrm rot="3051519">
            <a:off x="9746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3" name="Oval 69">
            <a:extLst>
              <a:ext uri="{FF2B5EF4-FFF2-40B4-BE49-F238E27FC236}">
                <a16:creationId xmlns:a16="http://schemas.microsoft.com/office/drawing/2014/main" id="{CC643782-FBD3-5948-9FDE-B67E45F792F8}"/>
              </a:ext>
            </a:extLst>
          </p:cNvPr>
          <p:cNvSpPr>
            <a:spLocks noChangeArrowheads="1"/>
          </p:cNvSpPr>
          <p:nvPr/>
        </p:nvSpPr>
        <p:spPr bwMode="auto">
          <a:xfrm rot="3051519">
            <a:off x="8984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4" name="Oval 70">
            <a:extLst>
              <a:ext uri="{FF2B5EF4-FFF2-40B4-BE49-F238E27FC236}">
                <a16:creationId xmlns:a16="http://schemas.microsoft.com/office/drawing/2014/main" id="{A613A976-3F26-C246-8A75-AD3E2125650F}"/>
              </a:ext>
            </a:extLst>
          </p:cNvPr>
          <p:cNvSpPr>
            <a:spLocks noChangeArrowheads="1"/>
          </p:cNvSpPr>
          <p:nvPr/>
        </p:nvSpPr>
        <p:spPr bwMode="auto">
          <a:xfrm rot="3051519">
            <a:off x="8725959" y="3843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5" name="Oval 71">
            <a:extLst>
              <a:ext uri="{FF2B5EF4-FFF2-40B4-BE49-F238E27FC236}">
                <a16:creationId xmlns:a16="http://schemas.microsoft.com/office/drawing/2014/main" id="{B5E4EAC5-6FC9-1045-AB2C-A28619FA98AF}"/>
              </a:ext>
            </a:extLst>
          </p:cNvPr>
          <p:cNvSpPr>
            <a:spLocks noChangeArrowheads="1"/>
          </p:cNvSpPr>
          <p:nvPr/>
        </p:nvSpPr>
        <p:spPr bwMode="auto">
          <a:xfrm rot="3051519">
            <a:off x="9237928" y="4007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6" name="Oval 72">
            <a:extLst>
              <a:ext uri="{FF2B5EF4-FFF2-40B4-BE49-F238E27FC236}">
                <a16:creationId xmlns:a16="http://schemas.microsoft.com/office/drawing/2014/main" id="{55B864EE-BCD1-CD4E-B2BA-F437F159B46C}"/>
              </a:ext>
            </a:extLst>
          </p:cNvPr>
          <p:cNvSpPr>
            <a:spLocks noChangeArrowheads="1"/>
          </p:cNvSpPr>
          <p:nvPr/>
        </p:nvSpPr>
        <p:spPr bwMode="auto">
          <a:xfrm rot="3051519">
            <a:off x="9619589" y="3842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7" name="Oval 73">
            <a:extLst>
              <a:ext uri="{FF2B5EF4-FFF2-40B4-BE49-F238E27FC236}">
                <a16:creationId xmlns:a16="http://schemas.microsoft.com/office/drawing/2014/main" id="{4593579B-5C93-1D43-9C6E-4FF3FA2477E3}"/>
              </a:ext>
            </a:extLst>
          </p:cNvPr>
          <p:cNvSpPr>
            <a:spLocks noChangeArrowheads="1"/>
          </p:cNvSpPr>
          <p:nvPr/>
        </p:nvSpPr>
        <p:spPr bwMode="auto">
          <a:xfrm rot="3051519">
            <a:off x="8635339" y="3626776"/>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8" name="Oval 74">
            <a:extLst>
              <a:ext uri="{FF2B5EF4-FFF2-40B4-BE49-F238E27FC236}">
                <a16:creationId xmlns:a16="http://schemas.microsoft.com/office/drawing/2014/main" id="{01E369D1-349D-3447-9DBB-6F5948CC18C7}"/>
              </a:ext>
            </a:extLst>
          </p:cNvPr>
          <p:cNvSpPr>
            <a:spLocks noChangeArrowheads="1"/>
          </p:cNvSpPr>
          <p:nvPr/>
        </p:nvSpPr>
        <p:spPr bwMode="auto">
          <a:xfrm rot="3051519">
            <a:off x="9079178" y="35626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9" name="Oval 75">
            <a:extLst>
              <a:ext uri="{FF2B5EF4-FFF2-40B4-BE49-F238E27FC236}">
                <a16:creationId xmlns:a16="http://schemas.microsoft.com/office/drawing/2014/main" id="{368A8BEA-9AB6-0342-ABCD-57AACFAD0FFF}"/>
              </a:ext>
            </a:extLst>
          </p:cNvPr>
          <p:cNvSpPr>
            <a:spLocks noChangeArrowheads="1"/>
          </p:cNvSpPr>
          <p:nvPr/>
        </p:nvSpPr>
        <p:spPr bwMode="auto">
          <a:xfrm rot="3051519">
            <a:off x="9491928" y="4007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0" name="Oval 76">
            <a:extLst>
              <a:ext uri="{FF2B5EF4-FFF2-40B4-BE49-F238E27FC236}">
                <a16:creationId xmlns:a16="http://schemas.microsoft.com/office/drawing/2014/main" id="{F325A35C-8E80-DD4B-99CC-143A7963E8EF}"/>
              </a:ext>
            </a:extLst>
          </p:cNvPr>
          <p:cNvSpPr>
            <a:spLocks noChangeArrowheads="1"/>
          </p:cNvSpPr>
          <p:nvPr/>
        </p:nvSpPr>
        <p:spPr bwMode="auto">
          <a:xfrm rot="3051519">
            <a:off x="9632156" y="351895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1" name="Oval 77">
            <a:extLst>
              <a:ext uri="{FF2B5EF4-FFF2-40B4-BE49-F238E27FC236}">
                <a16:creationId xmlns:a16="http://schemas.microsoft.com/office/drawing/2014/main" id="{DB8F2912-F731-BA49-A6F9-47BD4E26B9DC}"/>
              </a:ext>
            </a:extLst>
          </p:cNvPr>
          <p:cNvSpPr>
            <a:spLocks noChangeArrowheads="1"/>
          </p:cNvSpPr>
          <p:nvPr/>
        </p:nvSpPr>
        <p:spPr bwMode="auto">
          <a:xfrm rot="3051519">
            <a:off x="9111589" y="3842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2" name="Oval 78">
            <a:extLst>
              <a:ext uri="{FF2B5EF4-FFF2-40B4-BE49-F238E27FC236}">
                <a16:creationId xmlns:a16="http://schemas.microsoft.com/office/drawing/2014/main" id="{E612B716-F8CA-4144-968A-5FEB2B6CD066}"/>
              </a:ext>
            </a:extLst>
          </p:cNvPr>
          <p:cNvSpPr>
            <a:spLocks noChangeArrowheads="1"/>
          </p:cNvSpPr>
          <p:nvPr/>
        </p:nvSpPr>
        <p:spPr bwMode="auto">
          <a:xfrm>
            <a:off x="922073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3" name="Oval 79">
            <a:extLst>
              <a:ext uri="{FF2B5EF4-FFF2-40B4-BE49-F238E27FC236}">
                <a16:creationId xmlns:a16="http://schemas.microsoft.com/office/drawing/2014/main" id="{B16BE2D1-BCF6-AE49-9C5C-7BA1DB5FF7B5}"/>
              </a:ext>
            </a:extLst>
          </p:cNvPr>
          <p:cNvSpPr>
            <a:spLocks noChangeArrowheads="1"/>
          </p:cNvSpPr>
          <p:nvPr/>
        </p:nvSpPr>
        <p:spPr bwMode="auto">
          <a:xfrm>
            <a:off x="934773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4" name="Oval 80">
            <a:extLst>
              <a:ext uri="{FF2B5EF4-FFF2-40B4-BE49-F238E27FC236}">
                <a16:creationId xmlns:a16="http://schemas.microsoft.com/office/drawing/2014/main" id="{6C2EA028-C642-944D-8C39-C92C12B03367}"/>
              </a:ext>
            </a:extLst>
          </p:cNvPr>
          <p:cNvSpPr>
            <a:spLocks noChangeArrowheads="1"/>
          </p:cNvSpPr>
          <p:nvPr/>
        </p:nvSpPr>
        <p:spPr bwMode="auto">
          <a:xfrm>
            <a:off x="96652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5" name="Oval 81">
            <a:extLst>
              <a:ext uri="{FF2B5EF4-FFF2-40B4-BE49-F238E27FC236}">
                <a16:creationId xmlns:a16="http://schemas.microsoft.com/office/drawing/2014/main" id="{B923A71F-02F7-9849-9CA4-8FADE5B25AB3}"/>
              </a:ext>
            </a:extLst>
          </p:cNvPr>
          <p:cNvSpPr>
            <a:spLocks noChangeArrowheads="1"/>
          </p:cNvSpPr>
          <p:nvPr/>
        </p:nvSpPr>
        <p:spPr bwMode="auto">
          <a:xfrm>
            <a:off x="9347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6" name="Oval 82">
            <a:extLst>
              <a:ext uri="{FF2B5EF4-FFF2-40B4-BE49-F238E27FC236}">
                <a16:creationId xmlns:a16="http://schemas.microsoft.com/office/drawing/2014/main" id="{26062A6C-34CE-004E-9ABB-93B55DFC9FEA}"/>
              </a:ext>
            </a:extLst>
          </p:cNvPr>
          <p:cNvSpPr>
            <a:spLocks noChangeArrowheads="1"/>
          </p:cNvSpPr>
          <p:nvPr/>
        </p:nvSpPr>
        <p:spPr bwMode="auto">
          <a:xfrm>
            <a:off x="9411230" y="3467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7" name="Oval 83">
            <a:extLst>
              <a:ext uri="{FF2B5EF4-FFF2-40B4-BE49-F238E27FC236}">
                <a16:creationId xmlns:a16="http://schemas.microsoft.com/office/drawing/2014/main" id="{841E5D28-C60F-5846-9168-EC8D6E810DE6}"/>
              </a:ext>
            </a:extLst>
          </p:cNvPr>
          <p:cNvSpPr>
            <a:spLocks noChangeArrowheads="1"/>
          </p:cNvSpPr>
          <p:nvPr/>
        </p:nvSpPr>
        <p:spPr bwMode="auto">
          <a:xfrm>
            <a:off x="9499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8" name="Oval 84">
            <a:extLst>
              <a:ext uri="{FF2B5EF4-FFF2-40B4-BE49-F238E27FC236}">
                <a16:creationId xmlns:a16="http://schemas.microsoft.com/office/drawing/2014/main" id="{DC2F70DB-AF95-DF4E-9B93-9D62CD6E4054}"/>
              </a:ext>
            </a:extLst>
          </p:cNvPr>
          <p:cNvSpPr>
            <a:spLocks noChangeArrowheads="1"/>
          </p:cNvSpPr>
          <p:nvPr/>
        </p:nvSpPr>
        <p:spPr bwMode="auto">
          <a:xfrm>
            <a:off x="9347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9" name="Oval 85">
            <a:extLst>
              <a:ext uri="{FF2B5EF4-FFF2-40B4-BE49-F238E27FC236}">
                <a16:creationId xmlns:a16="http://schemas.microsoft.com/office/drawing/2014/main" id="{501C6E10-1EC5-054C-AB11-3917355948EC}"/>
              </a:ext>
            </a:extLst>
          </p:cNvPr>
          <p:cNvSpPr>
            <a:spLocks noChangeArrowheads="1"/>
          </p:cNvSpPr>
          <p:nvPr/>
        </p:nvSpPr>
        <p:spPr bwMode="auto">
          <a:xfrm>
            <a:off x="98557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0" name="Oval 86">
            <a:extLst>
              <a:ext uri="{FF2B5EF4-FFF2-40B4-BE49-F238E27FC236}">
                <a16:creationId xmlns:a16="http://schemas.microsoft.com/office/drawing/2014/main" id="{D704EBAB-1924-754F-A854-9BC4D86E8541}"/>
              </a:ext>
            </a:extLst>
          </p:cNvPr>
          <p:cNvSpPr>
            <a:spLocks noChangeArrowheads="1"/>
          </p:cNvSpPr>
          <p:nvPr/>
        </p:nvSpPr>
        <p:spPr bwMode="auto">
          <a:xfrm>
            <a:off x="972873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1" name="Oval 87">
            <a:extLst>
              <a:ext uri="{FF2B5EF4-FFF2-40B4-BE49-F238E27FC236}">
                <a16:creationId xmlns:a16="http://schemas.microsoft.com/office/drawing/2014/main" id="{D9C7841D-0DB7-9F4B-B591-94E5991377EA}"/>
              </a:ext>
            </a:extLst>
          </p:cNvPr>
          <p:cNvSpPr>
            <a:spLocks noChangeArrowheads="1"/>
          </p:cNvSpPr>
          <p:nvPr/>
        </p:nvSpPr>
        <p:spPr bwMode="auto">
          <a:xfrm>
            <a:off x="9347730" y="3975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2" name="Oval 88">
            <a:extLst>
              <a:ext uri="{FF2B5EF4-FFF2-40B4-BE49-F238E27FC236}">
                <a16:creationId xmlns:a16="http://schemas.microsoft.com/office/drawing/2014/main" id="{EF631B20-214A-6E4A-8D8C-9361E7ADDE73}"/>
              </a:ext>
            </a:extLst>
          </p:cNvPr>
          <p:cNvSpPr>
            <a:spLocks noChangeArrowheads="1"/>
          </p:cNvSpPr>
          <p:nvPr/>
        </p:nvSpPr>
        <p:spPr bwMode="auto">
          <a:xfrm>
            <a:off x="9728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3" name="Oval 89">
            <a:extLst>
              <a:ext uri="{FF2B5EF4-FFF2-40B4-BE49-F238E27FC236}">
                <a16:creationId xmlns:a16="http://schemas.microsoft.com/office/drawing/2014/main" id="{43FB6CFD-9869-7946-A30D-D9EBF349F35E}"/>
              </a:ext>
            </a:extLst>
          </p:cNvPr>
          <p:cNvSpPr>
            <a:spLocks noChangeArrowheads="1"/>
          </p:cNvSpPr>
          <p:nvPr/>
        </p:nvSpPr>
        <p:spPr bwMode="auto">
          <a:xfrm>
            <a:off x="93477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4" name="Oval 90">
            <a:extLst>
              <a:ext uri="{FF2B5EF4-FFF2-40B4-BE49-F238E27FC236}">
                <a16:creationId xmlns:a16="http://schemas.microsoft.com/office/drawing/2014/main" id="{D2848DF7-C60D-2C4A-8F1D-00A911A16CA3}"/>
              </a:ext>
            </a:extLst>
          </p:cNvPr>
          <p:cNvSpPr>
            <a:spLocks noChangeArrowheads="1"/>
          </p:cNvSpPr>
          <p:nvPr/>
        </p:nvSpPr>
        <p:spPr bwMode="auto">
          <a:xfrm>
            <a:off x="9601730" y="3784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5" name="Oval 91">
            <a:extLst>
              <a:ext uri="{FF2B5EF4-FFF2-40B4-BE49-F238E27FC236}">
                <a16:creationId xmlns:a16="http://schemas.microsoft.com/office/drawing/2014/main" id="{4F798BE0-246A-F54B-930B-C407E830BE1B}"/>
              </a:ext>
            </a:extLst>
          </p:cNvPr>
          <p:cNvSpPr>
            <a:spLocks noChangeArrowheads="1"/>
          </p:cNvSpPr>
          <p:nvPr/>
        </p:nvSpPr>
        <p:spPr bwMode="auto">
          <a:xfrm>
            <a:off x="9601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6" name="Oval 92">
            <a:extLst>
              <a:ext uri="{FF2B5EF4-FFF2-40B4-BE49-F238E27FC236}">
                <a16:creationId xmlns:a16="http://schemas.microsoft.com/office/drawing/2014/main" id="{F6C4D63C-400D-8F48-8068-EF6C97DB71A2}"/>
              </a:ext>
            </a:extLst>
          </p:cNvPr>
          <p:cNvSpPr>
            <a:spLocks noChangeArrowheads="1"/>
          </p:cNvSpPr>
          <p:nvPr/>
        </p:nvSpPr>
        <p:spPr bwMode="auto">
          <a:xfrm>
            <a:off x="9982730" y="3365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7" name="Oval 93">
            <a:extLst>
              <a:ext uri="{FF2B5EF4-FFF2-40B4-BE49-F238E27FC236}">
                <a16:creationId xmlns:a16="http://schemas.microsoft.com/office/drawing/2014/main" id="{F007A243-CD01-CF4C-8046-F4CB3CDFDE0B}"/>
              </a:ext>
            </a:extLst>
          </p:cNvPr>
          <p:cNvSpPr>
            <a:spLocks noChangeArrowheads="1"/>
          </p:cNvSpPr>
          <p:nvPr/>
        </p:nvSpPr>
        <p:spPr bwMode="auto">
          <a:xfrm>
            <a:off x="9665230" y="3911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8" name="Oval 94">
            <a:extLst>
              <a:ext uri="{FF2B5EF4-FFF2-40B4-BE49-F238E27FC236}">
                <a16:creationId xmlns:a16="http://schemas.microsoft.com/office/drawing/2014/main" id="{CAFF39E4-6F3F-6D41-94CB-174B0D10D1A0}"/>
              </a:ext>
            </a:extLst>
          </p:cNvPr>
          <p:cNvSpPr>
            <a:spLocks noChangeArrowheads="1"/>
          </p:cNvSpPr>
          <p:nvPr/>
        </p:nvSpPr>
        <p:spPr bwMode="auto">
          <a:xfrm>
            <a:off x="10109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9" name="Oval 95">
            <a:extLst>
              <a:ext uri="{FF2B5EF4-FFF2-40B4-BE49-F238E27FC236}">
                <a16:creationId xmlns:a16="http://schemas.microsoft.com/office/drawing/2014/main" id="{55BBAF7D-F93F-5E4E-8716-F4B98CEFCB8F}"/>
              </a:ext>
            </a:extLst>
          </p:cNvPr>
          <p:cNvSpPr>
            <a:spLocks noChangeArrowheads="1"/>
          </p:cNvSpPr>
          <p:nvPr/>
        </p:nvSpPr>
        <p:spPr bwMode="auto">
          <a:xfrm>
            <a:off x="9855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0" name="Oval 96">
            <a:extLst>
              <a:ext uri="{FF2B5EF4-FFF2-40B4-BE49-F238E27FC236}">
                <a16:creationId xmlns:a16="http://schemas.microsoft.com/office/drawing/2014/main" id="{D4103838-C819-6544-BC5D-121B6ED74F56}"/>
              </a:ext>
            </a:extLst>
          </p:cNvPr>
          <p:cNvSpPr>
            <a:spLocks noChangeArrowheads="1"/>
          </p:cNvSpPr>
          <p:nvPr/>
        </p:nvSpPr>
        <p:spPr bwMode="auto">
          <a:xfrm rot="16629075">
            <a:off x="8182240" y="2764897"/>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1" name="Oval 97">
            <a:extLst>
              <a:ext uri="{FF2B5EF4-FFF2-40B4-BE49-F238E27FC236}">
                <a16:creationId xmlns:a16="http://schemas.microsoft.com/office/drawing/2014/main" id="{F1F01477-8CF2-1945-9D99-DA2DA03BDC4E}"/>
              </a:ext>
            </a:extLst>
          </p:cNvPr>
          <p:cNvSpPr>
            <a:spLocks noChangeArrowheads="1"/>
          </p:cNvSpPr>
          <p:nvPr/>
        </p:nvSpPr>
        <p:spPr bwMode="auto">
          <a:xfrm>
            <a:off x="9474730" y="3365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2" name="Oval 98">
            <a:extLst>
              <a:ext uri="{FF2B5EF4-FFF2-40B4-BE49-F238E27FC236}">
                <a16:creationId xmlns:a16="http://schemas.microsoft.com/office/drawing/2014/main" id="{C11272A6-F3A7-1D45-B75C-4485EA38CB8A}"/>
              </a:ext>
            </a:extLst>
          </p:cNvPr>
          <p:cNvSpPr>
            <a:spLocks noChangeArrowheads="1"/>
          </p:cNvSpPr>
          <p:nvPr/>
        </p:nvSpPr>
        <p:spPr bwMode="auto">
          <a:xfrm>
            <a:off x="10007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3" name="Oval 99">
            <a:extLst>
              <a:ext uri="{FF2B5EF4-FFF2-40B4-BE49-F238E27FC236}">
                <a16:creationId xmlns:a16="http://schemas.microsoft.com/office/drawing/2014/main" id="{FB92BE01-BBA3-024E-9E0E-27D8681BB106}"/>
              </a:ext>
            </a:extLst>
          </p:cNvPr>
          <p:cNvSpPr>
            <a:spLocks noChangeArrowheads="1"/>
          </p:cNvSpPr>
          <p:nvPr/>
        </p:nvSpPr>
        <p:spPr bwMode="auto">
          <a:xfrm>
            <a:off x="10134865" y="3149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4" name="Oval 100">
            <a:extLst>
              <a:ext uri="{FF2B5EF4-FFF2-40B4-BE49-F238E27FC236}">
                <a16:creationId xmlns:a16="http://schemas.microsoft.com/office/drawing/2014/main" id="{97D0A6FE-A703-E94D-87E4-B7AA8DADB51A}"/>
              </a:ext>
            </a:extLst>
          </p:cNvPr>
          <p:cNvSpPr>
            <a:spLocks noChangeArrowheads="1"/>
          </p:cNvSpPr>
          <p:nvPr/>
        </p:nvSpPr>
        <p:spPr bwMode="auto">
          <a:xfrm rot="16629075">
            <a:off x="92167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5" name="Oval 101">
            <a:extLst>
              <a:ext uri="{FF2B5EF4-FFF2-40B4-BE49-F238E27FC236}">
                <a16:creationId xmlns:a16="http://schemas.microsoft.com/office/drawing/2014/main" id="{E183C652-D84F-8542-B856-B6370CDDFE20}"/>
              </a:ext>
            </a:extLst>
          </p:cNvPr>
          <p:cNvSpPr>
            <a:spLocks noChangeArrowheads="1"/>
          </p:cNvSpPr>
          <p:nvPr/>
        </p:nvSpPr>
        <p:spPr bwMode="auto">
          <a:xfrm>
            <a:off x="10134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6" name="Oval 102">
            <a:extLst>
              <a:ext uri="{FF2B5EF4-FFF2-40B4-BE49-F238E27FC236}">
                <a16:creationId xmlns:a16="http://schemas.microsoft.com/office/drawing/2014/main" id="{1B9DD91C-5470-7241-A21C-442572A9E56D}"/>
              </a:ext>
            </a:extLst>
          </p:cNvPr>
          <p:cNvSpPr>
            <a:spLocks noChangeArrowheads="1"/>
          </p:cNvSpPr>
          <p:nvPr/>
        </p:nvSpPr>
        <p:spPr bwMode="auto">
          <a:xfrm>
            <a:off x="10198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7" name="Oval 103">
            <a:extLst>
              <a:ext uri="{FF2B5EF4-FFF2-40B4-BE49-F238E27FC236}">
                <a16:creationId xmlns:a16="http://schemas.microsoft.com/office/drawing/2014/main" id="{3B143812-2A75-4749-89D4-302F75F50D74}"/>
              </a:ext>
            </a:extLst>
          </p:cNvPr>
          <p:cNvSpPr>
            <a:spLocks noChangeArrowheads="1"/>
          </p:cNvSpPr>
          <p:nvPr/>
        </p:nvSpPr>
        <p:spPr bwMode="auto">
          <a:xfrm rot="16629075">
            <a:off x="90262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8" name="Oval 104">
            <a:extLst>
              <a:ext uri="{FF2B5EF4-FFF2-40B4-BE49-F238E27FC236}">
                <a16:creationId xmlns:a16="http://schemas.microsoft.com/office/drawing/2014/main" id="{021B2EC6-6173-6542-9947-319049CE2734}"/>
              </a:ext>
            </a:extLst>
          </p:cNvPr>
          <p:cNvSpPr>
            <a:spLocks noChangeArrowheads="1"/>
          </p:cNvSpPr>
          <p:nvPr/>
        </p:nvSpPr>
        <p:spPr bwMode="auto">
          <a:xfrm>
            <a:off x="10134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9" name="Oval 105">
            <a:extLst>
              <a:ext uri="{FF2B5EF4-FFF2-40B4-BE49-F238E27FC236}">
                <a16:creationId xmlns:a16="http://schemas.microsoft.com/office/drawing/2014/main" id="{63DAF8AD-4274-B945-A3EA-EE564043EC6A}"/>
              </a:ext>
            </a:extLst>
          </p:cNvPr>
          <p:cNvSpPr>
            <a:spLocks noChangeArrowheads="1"/>
          </p:cNvSpPr>
          <p:nvPr/>
        </p:nvSpPr>
        <p:spPr bwMode="auto">
          <a:xfrm rot="16629075">
            <a:off x="84547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0" name="Oval 106">
            <a:extLst>
              <a:ext uri="{FF2B5EF4-FFF2-40B4-BE49-F238E27FC236}">
                <a16:creationId xmlns:a16="http://schemas.microsoft.com/office/drawing/2014/main" id="{9F45E864-1900-2A4A-81F2-44C65BAF9D6D}"/>
              </a:ext>
            </a:extLst>
          </p:cNvPr>
          <p:cNvSpPr>
            <a:spLocks noChangeArrowheads="1"/>
          </p:cNvSpPr>
          <p:nvPr/>
        </p:nvSpPr>
        <p:spPr bwMode="auto">
          <a:xfrm rot="16629075">
            <a:off x="8663781" y="300037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1" name="Oval 107">
            <a:extLst>
              <a:ext uri="{FF2B5EF4-FFF2-40B4-BE49-F238E27FC236}">
                <a16:creationId xmlns:a16="http://schemas.microsoft.com/office/drawing/2014/main" id="{8537F400-31BE-174B-AF9D-88865D21102A}"/>
              </a:ext>
            </a:extLst>
          </p:cNvPr>
          <p:cNvSpPr>
            <a:spLocks noChangeArrowheads="1"/>
          </p:cNvSpPr>
          <p:nvPr/>
        </p:nvSpPr>
        <p:spPr bwMode="auto">
          <a:xfrm>
            <a:off x="10134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2" name="Oval 108">
            <a:extLst>
              <a:ext uri="{FF2B5EF4-FFF2-40B4-BE49-F238E27FC236}">
                <a16:creationId xmlns:a16="http://schemas.microsoft.com/office/drawing/2014/main" id="{AD738DD1-DE13-054C-8A7B-9A3D3AE03108}"/>
              </a:ext>
            </a:extLst>
          </p:cNvPr>
          <p:cNvSpPr>
            <a:spLocks noChangeArrowheads="1"/>
          </p:cNvSpPr>
          <p:nvPr/>
        </p:nvSpPr>
        <p:spPr bwMode="auto">
          <a:xfrm rot="16629075">
            <a:off x="8777553" y="2625990"/>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3" name="Oval 109">
            <a:extLst>
              <a:ext uri="{FF2B5EF4-FFF2-40B4-BE49-F238E27FC236}">
                <a16:creationId xmlns:a16="http://schemas.microsoft.com/office/drawing/2014/main" id="{4DD949B5-A345-8247-B24B-E180637F60D5}"/>
              </a:ext>
            </a:extLst>
          </p:cNvPr>
          <p:cNvSpPr>
            <a:spLocks noChangeArrowheads="1"/>
          </p:cNvSpPr>
          <p:nvPr/>
        </p:nvSpPr>
        <p:spPr bwMode="auto">
          <a:xfrm>
            <a:off x="10134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4" name="Oval 110">
            <a:extLst>
              <a:ext uri="{FF2B5EF4-FFF2-40B4-BE49-F238E27FC236}">
                <a16:creationId xmlns:a16="http://schemas.microsoft.com/office/drawing/2014/main" id="{73E7EB8A-24E8-524F-ABA3-4DC0461D8EAE}"/>
              </a:ext>
            </a:extLst>
          </p:cNvPr>
          <p:cNvSpPr>
            <a:spLocks noChangeArrowheads="1"/>
          </p:cNvSpPr>
          <p:nvPr/>
        </p:nvSpPr>
        <p:spPr bwMode="auto">
          <a:xfrm rot="16629075">
            <a:off x="9661260" y="2714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5" name="Oval 111">
            <a:extLst>
              <a:ext uri="{FF2B5EF4-FFF2-40B4-BE49-F238E27FC236}">
                <a16:creationId xmlns:a16="http://schemas.microsoft.com/office/drawing/2014/main" id="{BA5BDF8D-DCEA-8C45-8871-576ED6F13A66}"/>
              </a:ext>
            </a:extLst>
          </p:cNvPr>
          <p:cNvSpPr>
            <a:spLocks noChangeArrowheads="1"/>
          </p:cNvSpPr>
          <p:nvPr/>
        </p:nvSpPr>
        <p:spPr bwMode="auto">
          <a:xfrm rot="16629075">
            <a:off x="9661260" y="2460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6" name="Oval 112">
            <a:extLst>
              <a:ext uri="{FF2B5EF4-FFF2-40B4-BE49-F238E27FC236}">
                <a16:creationId xmlns:a16="http://schemas.microsoft.com/office/drawing/2014/main" id="{EBCC27B6-C7FF-AE47-8AD4-C13A97EB277B}"/>
              </a:ext>
            </a:extLst>
          </p:cNvPr>
          <p:cNvSpPr>
            <a:spLocks noChangeArrowheads="1"/>
          </p:cNvSpPr>
          <p:nvPr/>
        </p:nvSpPr>
        <p:spPr bwMode="auto">
          <a:xfrm rot="16629075">
            <a:off x="8518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7" name="Oval 113">
            <a:extLst>
              <a:ext uri="{FF2B5EF4-FFF2-40B4-BE49-F238E27FC236}">
                <a16:creationId xmlns:a16="http://schemas.microsoft.com/office/drawing/2014/main" id="{7E5316B1-78CA-7340-82CE-A53D7E962F59}"/>
              </a:ext>
            </a:extLst>
          </p:cNvPr>
          <p:cNvSpPr>
            <a:spLocks noChangeArrowheads="1"/>
          </p:cNvSpPr>
          <p:nvPr/>
        </p:nvSpPr>
        <p:spPr bwMode="auto">
          <a:xfrm rot="16629075">
            <a:off x="9724760" y="2841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8" name="Oval 114">
            <a:extLst>
              <a:ext uri="{FF2B5EF4-FFF2-40B4-BE49-F238E27FC236}">
                <a16:creationId xmlns:a16="http://schemas.microsoft.com/office/drawing/2014/main" id="{DAA3B574-3A91-E148-9802-121B9475DB46}"/>
              </a:ext>
            </a:extLst>
          </p:cNvPr>
          <p:cNvSpPr>
            <a:spLocks noChangeArrowheads="1"/>
          </p:cNvSpPr>
          <p:nvPr/>
        </p:nvSpPr>
        <p:spPr bwMode="auto">
          <a:xfrm rot="16629075">
            <a:off x="10169260" y="2587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9" name="Oval 115">
            <a:extLst>
              <a:ext uri="{FF2B5EF4-FFF2-40B4-BE49-F238E27FC236}">
                <a16:creationId xmlns:a16="http://schemas.microsoft.com/office/drawing/2014/main" id="{BFBC3315-3EFA-8741-8779-49CD53CD1F45}"/>
              </a:ext>
            </a:extLst>
          </p:cNvPr>
          <p:cNvSpPr>
            <a:spLocks noChangeArrowheads="1"/>
          </p:cNvSpPr>
          <p:nvPr/>
        </p:nvSpPr>
        <p:spPr bwMode="auto">
          <a:xfrm rot="16629075">
            <a:off x="9915260" y="2460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0" name="Oval 116">
            <a:extLst>
              <a:ext uri="{FF2B5EF4-FFF2-40B4-BE49-F238E27FC236}">
                <a16:creationId xmlns:a16="http://schemas.microsoft.com/office/drawing/2014/main" id="{EF62795C-6B71-2E43-8F65-E850BD11E7CD}"/>
              </a:ext>
            </a:extLst>
          </p:cNvPr>
          <p:cNvSpPr>
            <a:spLocks noChangeArrowheads="1"/>
          </p:cNvSpPr>
          <p:nvPr/>
        </p:nvSpPr>
        <p:spPr bwMode="auto">
          <a:xfrm>
            <a:off x="9353021" y="280061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1" name="Oval 117">
            <a:extLst>
              <a:ext uri="{FF2B5EF4-FFF2-40B4-BE49-F238E27FC236}">
                <a16:creationId xmlns:a16="http://schemas.microsoft.com/office/drawing/2014/main" id="{FB2CF292-205B-3B43-808A-7B6ADEFFEE8D}"/>
              </a:ext>
            </a:extLst>
          </p:cNvPr>
          <p:cNvSpPr>
            <a:spLocks noChangeArrowheads="1"/>
          </p:cNvSpPr>
          <p:nvPr/>
        </p:nvSpPr>
        <p:spPr bwMode="auto">
          <a:xfrm rot="16629075">
            <a:off x="8010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2" name="Oval 118">
            <a:extLst>
              <a:ext uri="{FF2B5EF4-FFF2-40B4-BE49-F238E27FC236}">
                <a16:creationId xmlns:a16="http://schemas.microsoft.com/office/drawing/2014/main" id="{197A8354-7BA2-2A4C-B602-36F6F98CE7CD}"/>
              </a:ext>
            </a:extLst>
          </p:cNvPr>
          <p:cNvSpPr>
            <a:spLocks noChangeArrowheads="1"/>
          </p:cNvSpPr>
          <p:nvPr/>
        </p:nvSpPr>
        <p:spPr bwMode="auto">
          <a:xfrm rot="3051519">
            <a:off x="10101793" y="3716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3" name="Oval 119">
            <a:extLst>
              <a:ext uri="{FF2B5EF4-FFF2-40B4-BE49-F238E27FC236}">
                <a16:creationId xmlns:a16="http://schemas.microsoft.com/office/drawing/2014/main" id="{6539BC45-A1EB-9943-BE55-3E1387DA867C}"/>
              </a:ext>
            </a:extLst>
          </p:cNvPr>
          <p:cNvSpPr>
            <a:spLocks noChangeArrowheads="1"/>
          </p:cNvSpPr>
          <p:nvPr/>
        </p:nvSpPr>
        <p:spPr bwMode="auto">
          <a:xfrm rot="3051519">
            <a:off x="10228131" y="3880776"/>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4" name="Oval 120">
            <a:extLst>
              <a:ext uri="{FF2B5EF4-FFF2-40B4-BE49-F238E27FC236}">
                <a16:creationId xmlns:a16="http://schemas.microsoft.com/office/drawing/2014/main" id="{DD1CD19E-C7C2-3C42-8986-7A0690966877}"/>
              </a:ext>
            </a:extLst>
          </p:cNvPr>
          <p:cNvSpPr>
            <a:spLocks noChangeArrowheads="1"/>
          </p:cNvSpPr>
          <p:nvPr/>
        </p:nvSpPr>
        <p:spPr bwMode="auto">
          <a:xfrm rot="19680594">
            <a:off x="9818688" y="2898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5" name="Oval 121">
            <a:extLst>
              <a:ext uri="{FF2B5EF4-FFF2-40B4-BE49-F238E27FC236}">
                <a16:creationId xmlns:a16="http://schemas.microsoft.com/office/drawing/2014/main" id="{53CE3A79-66B5-1A45-9088-8AE3F172A3F7}"/>
              </a:ext>
            </a:extLst>
          </p:cNvPr>
          <p:cNvSpPr>
            <a:spLocks noChangeArrowheads="1"/>
          </p:cNvSpPr>
          <p:nvPr/>
        </p:nvSpPr>
        <p:spPr bwMode="auto">
          <a:xfrm rot="19680594">
            <a:off x="9939074" y="2669646"/>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6" name="Oval 122">
            <a:extLst>
              <a:ext uri="{FF2B5EF4-FFF2-40B4-BE49-F238E27FC236}">
                <a16:creationId xmlns:a16="http://schemas.microsoft.com/office/drawing/2014/main" id="{A727A594-0614-1B4B-A96F-8F24D071B5C7}"/>
              </a:ext>
            </a:extLst>
          </p:cNvPr>
          <p:cNvSpPr>
            <a:spLocks noChangeArrowheads="1"/>
          </p:cNvSpPr>
          <p:nvPr/>
        </p:nvSpPr>
        <p:spPr bwMode="auto">
          <a:xfrm rot="19680594">
            <a:off x="9564688" y="31273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7" name="Oval 123">
            <a:extLst>
              <a:ext uri="{FF2B5EF4-FFF2-40B4-BE49-F238E27FC236}">
                <a16:creationId xmlns:a16="http://schemas.microsoft.com/office/drawing/2014/main" id="{0711CBAA-6B18-7043-AE62-F5F9CF7AEAFE}"/>
              </a:ext>
            </a:extLst>
          </p:cNvPr>
          <p:cNvSpPr>
            <a:spLocks noChangeArrowheads="1"/>
          </p:cNvSpPr>
          <p:nvPr/>
        </p:nvSpPr>
        <p:spPr bwMode="auto">
          <a:xfrm rot="19680594">
            <a:off x="9653324" y="2898511"/>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8" name="Oval 124">
            <a:extLst>
              <a:ext uri="{FF2B5EF4-FFF2-40B4-BE49-F238E27FC236}">
                <a16:creationId xmlns:a16="http://schemas.microsoft.com/office/drawing/2014/main" id="{F8BE6E13-507F-3E48-8A7B-1EF59C4AC412}"/>
              </a:ext>
            </a:extLst>
          </p:cNvPr>
          <p:cNvSpPr>
            <a:spLocks noChangeArrowheads="1"/>
          </p:cNvSpPr>
          <p:nvPr/>
        </p:nvSpPr>
        <p:spPr bwMode="auto">
          <a:xfrm rot="3051519">
            <a:off x="9563365" y="301095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9" name="Oval 125">
            <a:extLst>
              <a:ext uri="{FF2B5EF4-FFF2-40B4-BE49-F238E27FC236}">
                <a16:creationId xmlns:a16="http://schemas.microsoft.com/office/drawing/2014/main" id="{B75D9FC0-7D77-7447-8A95-4654503F9802}"/>
              </a:ext>
            </a:extLst>
          </p:cNvPr>
          <p:cNvSpPr>
            <a:spLocks noChangeArrowheads="1"/>
          </p:cNvSpPr>
          <p:nvPr/>
        </p:nvSpPr>
        <p:spPr bwMode="auto">
          <a:xfrm rot="19680594">
            <a:off x="10009188" y="2898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0" name="Oval 126">
            <a:extLst>
              <a:ext uri="{FF2B5EF4-FFF2-40B4-BE49-F238E27FC236}">
                <a16:creationId xmlns:a16="http://schemas.microsoft.com/office/drawing/2014/main" id="{6EAFBBB2-D339-304C-BA8D-A342B918140B}"/>
              </a:ext>
            </a:extLst>
          </p:cNvPr>
          <p:cNvSpPr>
            <a:spLocks noChangeArrowheads="1"/>
          </p:cNvSpPr>
          <p:nvPr/>
        </p:nvSpPr>
        <p:spPr bwMode="auto">
          <a:xfrm rot="19680594">
            <a:off x="9882188" y="3063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1" name="Oval 127">
            <a:extLst>
              <a:ext uri="{FF2B5EF4-FFF2-40B4-BE49-F238E27FC236}">
                <a16:creationId xmlns:a16="http://schemas.microsoft.com/office/drawing/2014/main" id="{DD7E2BEE-70D6-D24F-8F6D-1E146DFE547E}"/>
              </a:ext>
            </a:extLst>
          </p:cNvPr>
          <p:cNvSpPr>
            <a:spLocks noChangeArrowheads="1"/>
          </p:cNvSpPr>
          <p:nvPr/>
        </p:nvSpPr>
        <p:spPr bwMode="auto">
          <a:xfrm rot="3051519">
            <a:off x="9829271" y="4026959"/>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2" name="Oval 128">
            <a:extLst>
              <a:ext uri="{FF2B5EF4-FFF2-40B4-BE49-F238E27FC236}">
                <a16:creationId xmlns:a16="http://schemas.microsoft.com/office/drawing/2014/main" id="{C780EB9A-1B55-6D45-988F-82DD2025195B}"/>
              </a:ext>
            </a:extLst>
          </p:cNvPr>
          <p:cNvSpPr>
            <a:spLocks noChangeArrowheads="1"/>
          </p:cNvSpPr>
          <p:nvPr/>
        </p:nvSpPr>
        <p:spPr bwMode="auto">
          <a:xfrm rot="3051519">
            <a:off x="9200886" y="2813844"/>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3" name="Oval 129">
            <a:extLst>
              <a:ext uri="{FF2B5EF4-FFF2-40B4-BE49-F238E27FC236}">
                <a16:creationId xmlns:a16="http://schemas.microsoft.com/office/drawing/2014/main" id="{9D8B6087-3A37-964D-A909-AB920FFE51EE}"/>
              </a:ext>
            </a:extLst>
          </p:cNvPr>
          <p:cNvSpPr>
            <a:spLocks noChangeArrowheads="1"/>
          </p:cNvSpPr>
          <p:nvPr/>
        </p:nvSpPr>
        <p:spPr bwMode="auto">
          <a:xfrm rot="3051519">
            <a:off x="10228793" y="3843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4" name="Oval 130">
            <a:extLst>
              <a:ext uri="{FF2B5EF4-FFF2-40B4-BE49-F238E27FC236}">
                <a16:creationId xmlns:a16="http://schemas.microsoft.com/office/drawing/2014/main" id="{503D3E7E-FBC4-494A-A3C0-7484E95B7071}"/>
              </a:ext>
            </a:extLst>
          </p:cNvPr>
          <p:cNvSpPr>
            <a:spLocks noChangeArrowheads="1"/>
          </p:cNvSpPr>
          <p:nvPr/>
        </p:nvSpPr>
        <p:spPr bwMode="auto">
          <a:xfrm rot="3051519">
            <a:off x="9970823" y="3970073"/>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5" name="Oval 131">
            <a:extLst>
              <a:ext uri="{FF2B5EF4-FFF2-40B4-BE49-F238E27FC236}">
                <a16:creationId xmlns:a16="http://schemas.microsoft.com/office/drawing/2014/main" id="{2A831C9D-9544-F64A-9A16-0C7A5B208799}"/>
              </a:ext>
            </a:extLst>
          </p:cNvPr>
          <p:cNvSpPr>
            <a:spLocks noChangeArrowheads="1"/>
          </p:cNvSpPr>
          <p:nvPr/>
        </p:nvSpPr>
        <p:spPr bwMode="auto">
          <a:xfrm rot="19680594">
            <a:off x="9755188" y="3190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6" name="Oval 132">
            <a:extLst>
              <a:ext uri="{FF2B5EF4-FFF2-40B4-BE49-F238E27FC236}">
                <a16:creationId xmlns:a16="http://schemas.microsoft.com/office/drawing/2014/main" id="{3F0589F7-189E-8848-B34A-4BC7BAA488F3}"/>
              </a:ext>
            </a:extLst>
          </p:cNvPr>
          <p:cNvSpPr>
            <a:spLocks noChangeArrowheads="1"/>
          </p:cNvSpPr>
          <p:nvPr/>
        </p:nvSpPr>
        <p:spPr bwMode="auto">
          <a:xfrm rot="19680594">
            <a:off x="10136188" y="3025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7" name="Oval 133">
            <a:extLst>
              <a:ext uri="{FF2B5EF4-FFF2-40B4-BE49-F238E27FC236}">
                <a16:creationId xmlns:a16="http://schemas.microsoft.com/office/drawing/2014/main" id="{E3A83FA6-EC9F-994E-B390-48BDB1B3FF1E}"/>
              </a:ext>
            </a:extLst>
          </p:cNvPr>
          <p:cNvSpPr>
            <a:spLocks noChangeArrowheads="1"/>
          </p:cNvSpPr>
          <p:nvPr/>
        </p:nvSpPr>
        <p:spPr bwMode="auto">
          <a:xfrm rot="3051519">
            <a:off x="9880204" y="3753777"/>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8" name="Oval 134">
            <a:extLst>
              <a:ext uri="{FF2B5EF4-FFF2-40B4-BE49-F238E27FC236}">
                <a16:creationId xmlns:a16="http://schemas.microsoft.com/office/drawing/2014/main" id="{65EFCFAA-7C19-A44F-ACFE-FB538432F58C}"/>
              </a:ext>
            </a:extLst>
          </p:cNvPr>
          <p:cNvSpPr>
            <a:spLocks noChangeArrowheads="1"/>
          </p:cNvSpPr>
          <p:nvPr/>
        </p:nvSpPr>
        <p:spPr bwMode="auto">
          <a:xfrm rot="19680594">
            <a:off x="9596438" y="27463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9" name="Oval 135">
            <a:extLst>
              <a:ext uri="{FF2B5EF4-FFF2-40B4-BE49-F238E27FC236}">
                <a16:creationId xmlns:a16="http://schemas.microsoft.com/office/drawing/2014/main" id="{07382D4E-A7D2-DD43-8A41-C7682454738B}"/>
              </a:ext>
            </a:extLst>
          </p:cNvPr>
          <p:cNvSpPr>
            <a:spLocks noChangeArrowheads="1"/>
          </p:cNvSpPr>
          <p:nvPr/>
        </p:nvSpPr>
        <p:spPr bwMode="auto">
          <a:xfrm rot="19680594">
            <a:off x="10009188" y="3190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30" name="Oval 136">
            <a:extLst>
              <a:ext uri="{FF2B5EF4-FFF2-40B4-BE49-F238E27FC236}">
                <a16:creationId xmlns:a16="http://schemas.microsoft.com/office/drawing/2014/main" id="{4BCCC80B-3286-BD47-87A7-567F937629DA}"/>
              </a:ext>
            </a:extLst>
          </p:cNvPr>
          <p:cNvSpPr>
            <a:spLocks noChangeArrowheads="1"/>
          </p:cNvSpPr>
          <p:nvPr/>
        </p:nvSpPr>
        <p:spPr bwMode="auto">
          <a:xfrm rot="19680594">
            <a:off x="10149417" y="2701396"/>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31" name="Oval 137">
            <a:extLst>
              <a:ext uri="{FF2B5EF4-FFF2-40B4-BE49-F238E27FC236}">
                <a16:creationId xmlns:a16="http://schemas.microsoft.com/office/drawing/2014/main" id="{89206918-EFEE-C749-89B3-5208045FA48D}"/>
              </a:ext>
            </a:extLst>
          </p:cNvPr>
          <p:cNvSpPr>
            <a:spLocks noChangeArrowheads="1"/>
          </p:cNvSpPr>
          <p:nvPr/>
        </p:nvSpPr>
        <p:spPr bwMode="auto">
          <a:xfrm rot="19680594">
            <a:off x="9628188" y="3025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pic>
        <p:nvPicPr>
          <p:cNvPr id="21632" name="Graphic 17" descr="Monitor">
            <a:extLst>
              <a:ext uri="{FF2B5EF4-FFF2-40B4-BE49-F238E27FC236}">
                <a16:creationId xmlns:a16="http://schemas.microsoft.com/office/drawing/2014/main" id="{932C7479-E197-BC43-B7B5-87F64910D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633" name="Straight Arrow Connector 139">
            <a:extLst>
              <a:ext uri="{FF2B5EF4-FFF2-40B4-BE49-F238E27FC236}">
                <a16:creationId xmlns:a16="http://schemas.microsoft.com/office/drawing/2014/main" id="{02E11E5A-75DA-DA4D-9AA4-BBC9E18EF05B}"/>
              </a:ext>
            </a:extLst>
          </p:cNvPr>
          <p:cNvCxnSpPr>
            <a:cxnSpLocks noChangeShapeType="1"/>
          </p:cNvCxnSpPr>
          <p:nvPr/>
        </p:nvCxnSpPr>
        <p:spPr bwMode="auto">
          <a:xfrm flipV="1">
            <a:off x="7810500" y="2746376"/>
            <a:ext cx="0" cy="1464469"/>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634" name="Straight Arrow Connector 140">
            <a:extLst>
              <a:ext uri="{FF2B5EF4-FFF2-40B4-BE49-F238E27FC236}">
                <a16:creationId xmlns:a16="http://schemas.microsoft.com/office/drawing/2014/main" id="{E1EC5C08-12FB-E746-BE46-106912D52C3D}"/>
              </a:ext>
            </a:extLst>
          </p:cNvPr>
          <p:cNvCxnSpPr>
            <a:cxnSpLocks/>
          </p:cNvCxnSpPr>
          <p:nvPr/>
        </p:nvCxnSpPr>
        <p:spPr bwMode="auto">
          <a:xfrm>
            <a:off x="7810500" y="4198937"/>
            <a:ext cx="2324365" cy="11907"/>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1635" name="Graphic 7" descr="Magnifying glass">
            <a:extLst>
              <a:ext uri="{FF2B5EF4-FFF2-40B4-BE49-F238E27FC236}">
                <a16:creationId xmlns:a16="http://schemas.microsoft.com/office/drawing/2014/main" id="{25DED825-8407-9F44-8A23-B91DD6138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6854" y="2276740"/>
            <a:ext cx="2153708" cy="215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6" name="Picture 10">
            <a:extLst>
              <a:ext uri="{FF2B5EF4-FFF2-40B4-BE49-F238E27FC236}">
                <a16:creationId xmlns:a16="http://schemas.microsoft.com/office/drawing/2014/main" id="{EA2A0AB6-48B5-E84F-82F6-FC17400916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7" name="Picture 7" descr="A picture containing drawing&#10;&#10;Description automatically generated">
            <a:extLst>
              <a:ext uri="{FF2B5EF4-FFF2-40B4-BE49-F238E27FC236}">
                <a16:creationId xmlns:a16="http://schemas.microsoft.com/office/drawing/2014/main" id="{9D76ABCF-486E-4045-96BA-637A2EE5FB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16">
            <a:extLst>
              <a:ext uri="{FF2B5EF4-FFF2-40B4-BE49-F238E27FC236}">
                <a16:creationId xmlns:a16="http://schemas.microsoft.com/office/drawing/2014/main" id="{DBE5ABCD-32A8-B544-ADB0-7F74072756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Title 1">
            <a:extLst>
              <a:ext uri="{FF2B5EF4-FFF2-40B4-BE49-F238E27FC236}">
                <a16:creationId xmlns:a16="http://schemas.microsoft.com/office/drawing/2014/main" id="{F97A7270-9566-2444-A7EE-7FD818C10971}"/>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5660562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Graphic 17" descr="Monitor">
            <a:extLst>
              <a:ext uri="{FF2B5EF4-FFF2-40B4-BE49-F238E27FC236}">
                <a16:creationId xmlns:a16="http://schemas.microsoft.com/office/drawing/2014/main" id="{3ED1DCFF-89C6-5A46-980F-EFBD12F30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Graphic 4" descr="Database">
            <a:extLst>
              <a:ext uri="{FF2B5EF4-FFF2-40B4-BE49-F238E27FC236}">
                <a16:creationId xmlns:a16="http://schemas.microsoft.com/office/drawing/2014/main" id="{0C7C0A1D-8C7A-9C40-B6FD-D7045D7B9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Graphic 5" descr="Database">
            <a:extLst>
              <a:ext uri="{FF2B5EF4-FFF2-40B4-BE49-F238E27FC236}">
                <a16:creationId xmlns:a16="http://schemas.microsoft.com/office/drawing/2014/main" id="{289058F2-D64E-014F-A165-175E00D59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Graphic 6" descr="Database">
            <a:extLst>
              <a:ext uri="{FF2B5EF4-FFF2-40B4-BE49-F238E27FC236}">
                <a16:creationId xmlns:a16="http://schemas.microsoft.com/office/drawing/2014/main" id="{0C561BA6-73BA-A941-A071-B7BA927C9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6F62DF3F-F683-964C-A0DE-2BCD5B17C99F}"/>
              </a:ext>
            </a:extLst>
          </p:cNvPr>
          <p:cNvCxnSpPr>
            <a:cxnSpLocks/>
          </p:cNvCxnSpPr>
          <p:nvPr/>
        </p:nvCxnSpPr>
        <p:spPr bwMode="auto">
          <a:xfrm>
            <a:off x="4508500" y="2963333"/>
            <a:ext cx="2730500" cy="465667"/>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FF6DC59F-B62D-954C-AA86-013863A25401}"/>
              </a:ext>
            </a:extLst>
          </p:cNvPr>
          <p:cNvCxnSpPr>
            <a:cxnSpLocks/>
          </p:cNvCxnSpPr>
          <p:nvPr/>
        </p:nvCxnSpPr>
        <p:spPr bwMode="auto">
          <a:xfrm>
            <a:off x="2159000" y="3603625"/>
            <a:ext cx="4889500" cy="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30632E15-F69F-044E-8E87-6A62FB7B17E2}"/>
              </a:ext>
            </a:extLst>
          </p:cNvPr>
          <p:cNvCxnSpPr>
            <a:cxnSpLocks/>
          </p:cNvCxnSpPr>
          <p:nvPr/>
        </p:nvCxnSpPr>
        <p:spPr bwMode="auto">
          <a:xfrm flipV="1">
            <a:off x="3283480" y="3746500"/>
            <a:ext cx="3765021" cy="114300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2537" name="Oval 18">
            <a:extLst>
              <a:ext uri="{FF2B5EF4-FFF2-40B4-BE49-F238E27FC236}">
                <a16:creationId xmlns:a16="http://schemas.microsoft.com/office/drawing/2014/main" id="{8AED67FC-B676-D748-B48A-3AA5B1EF07B1}"/>
              </a:ext>
            </a:extLst>
          </p:cNvPr>
          <p:cNvSpPr>
            <a:spLocks noChangeArrowheads="1"/>
          </p:cNvSpPr>
          <p:nvPr/>
        </p:nvSpPr>
        <p:spPr bwMode="auto">
          <a:xfrm>
            <a:off x="7975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38" name="Oval 20">
            <a:extLst>
              <a:ext uri="{FF2B5EF4-FFF2-40B4-BE49-F238E27FC236}">
                <a16:creationId xmlns:a16="http://schemas.microsoft.com/office/drawing/2014/main" id="{5FE2022C-39CE-104C-8883-F0B91D71F892}"/>
              </a:ext>
            </a:extLst>
          </p:cNvPr>
          <p:cNvSpPr>
            <a:spLocks noChangeArrowheads="1"/>
          </p:cNvSpPr>
          <p:nvPr/>
        </p:nvSpPr>
        <p:spPr bwMode="auto">
          <a:xfrm>
            <a:off x="9652000" y="2780771"/>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39" name="Oval 22">
            <a:extLst>
              <a:ext uri="{FF2B5EF4-FFF2-40B4-BE49-F238E27FC236}">
                <a16:creationId xmlns:a16="http://schemas.microsoft.com/office/drawing/2014/main" id="{B028C937-F5DE-E64A-99D8-52A472AE08A2}"/>
              </a:ext>
            </a:extLst>
          </p:cNvPr>
          <p:cNvSpPr>
            <a:spLocks noChangeArrowheads="1"/>
          </p:cNvSpPr>
          <p:nvPr/>
        </p:nvSpPr>
        <p:spPr bwMode="auto">
          <a:xfrm>
            <a:off x="8166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0" name="Oval 23">
            <a:extLst>
              <a:ext uri="{FF2B5EF4-FFF2-40B4-BE49-F238E27FC236}">
                <a16:creationId xmlns:a16="http://schemas.microsoft.com/office/drawing/2014/main" id="{C3576DC5-CF8D-3A47-BA0C-6D33732D7092}"/>
              </a:ext>
            </a:extLst>
          </p:cNvPr>
          <p:cNvSpPr>
            <a:spLocks noChangeArrowheads="1"/>
          </p:cNvSpPr>
          <p:nvPr/>
        </p:nvSpPr>
        <p:spPr bwMode="auto">
          <a:xfrm>
            <a:off x="8383323" y="2942167"/>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1" name="Oval 24">
            <a:extLst>
              <a:ext uri="{FF2B5EF4-FFF2-40B4-BE49-F238E27FC236}">
                <a16:creationId xmlns:a16="http://schemas.microsoft.com/office/drawing/2014/main" id="{9243B778-7780-A843-8D18-7708F3398945}"/>
              </a:ext>
            </a:extLst>
          </p:cNvPr>
          <p:cNvSpPr>
            <a:spLocks noChangeArrowheads="1"/>
          </p:cNvSpPr>
          <p:nvPr/>
        </p:nvSpPr>
        <p:spPr bwMode="auto">
          <a:xfrm>
            <a:off x="7896490" y="3425032"/>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2" name="Oval 26">
            <a:extLst>
              <a:ext uri="{FF2B5EF4-FFF2-40B4-BE49-F238E27FC236}">
                <a16:creationId xmlns:a16="http://schemas.microsoft.com/office/drawing/2014/main" id="{B3C566A3-1745-5749-8615-498A4FD4FED9}"/>
              </a:ext>
            </a:extLst>
          </p:cNvPr>
          <p:cNvSpPr>
            <a:spLocks noChangeArrowheads="1"/>
          </p:cNvSpPr>
          <p:nvPr/>
        </p:nvSpPr>
        <p:spPr bwMode="auto">
          <a:xfrm>
            <a:off x="9379480" y="3616854"/>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3" name="Oval 27">
            <a:extLst>
              <a:ext uri="{FF2B5EF4-FFF2-40B4-BE49-F238E27FC236}">
                <a16:creationId xmlns:a16="http://schemas.microsoft.com/office/drawing/2014/main" id="{928E2C28-56C1-5F4D-A152-969811C21055}"/>
              </a:ext>
            </a:extLst>
          </p:cNvPr>
          <p:cNvSpPr>
            <a:spLocks noChangeArrowheads="1"/>
          </p:cNvSpPr>
          <p:nvPr/>
        </p:nvSpPr>
        <p:spPr bwMode="auto">
          <a:xfrm>
            <a:off x="8102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4" name="Oval 28">
            <a:extLst>
              <a:ext uri="{FF2B5EF4-FFF2-40B4-BE49-F238E27FC236}">
                <a16:creationId xmlns:a16="http://schemas.microsoft.com/office/drawing/2014/main" id="{6E9D5A3C-ACD7-8D46-8CCA-5A1460328C23}"/>
              </a:ext>
            </a:extLst>
          </p:cNvPr>
          <p:cNvSpPr>
            <a:spLocks noChangeArrowheads="1"/>
          </p:cNvSpPr>
          <p:nvPr/>
        </p:nvSpPr>
        <p:spPr bwMode="auto">
          <a:xfrm>
            <a:off x="8884709" y="3415771"/>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5" name="Oval 29">
            <a:extLst>
              <a:ext uri="{FF2B5EF4-FFF2-40B4-BE49-F238E27FC236}">
                <a16:creationId xmlns:a16="http://schemas.microsoft.com/office/drawing/2014/main" id="{81369231-B58B-C049-8D6D-D61408CE3EA1}"/>
              </a:ext>
            </a:extLst>
          </p:cNvPr>
          <p:cNvSpPr>
            <a:spLocks noChangeArrowheads="1"/>
          </p:cNvSpPr>
          <p:nvPr/>
        </p:nvSpPr>
        <p:spPr bwMode="auto">
          <a:xfrm>
            <a:off x="9722115" y="3894667"/>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6" name="Oval 31">
            <a:extLst>
              <a:ext uri="{FF2B5EF4-FFF2-40B4-BE49-F238E27FC236}">
                <a16:creationId xmlns:a16="http://schemas.microsoft.com/office/drawing/2014/main" id="{C02F3F5E-7D15-F341-86E8-C7DA694CF8FE}"/>
              </a:ext>
            </a:extLst>
          </p:cNvPr>
          <p:cNvSpPr>
            <a:spLocks noChangeArrowheads="1"/>
          </p:cNvSpPr>
          <p:nvPr/>
        </p:nvSpPr>
        <p:spPr bwMode="auto">
          <a:xfrm>
            <a:off x="9652000" y="325173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7" name="Oval 33">
            <a:extLst>
              <a:ext uri="{FF2B5EF4-FFF2-40B4-BE49-F238E27FC236}">
                <a16:creationId xmlns:a16="http://schemas.microsoft.com/office/drawing/2014/main" id="{77C4BB1A-ED02-754E-B7C4-F3A0230B0803}"/>
              </a:ext>
            </a:extLst>
          </p:cNvPr>
          <p:cNvSpPr>
            <a:spLocks noChangeArrowheads="1"/>
          </p:cNvSpPr>
          <p:nvPr/>
        </p:nvSpPr>
        <p:spPr bwMode="auto">
          <a:xfrm>
            <a:off x="8420365" y="3784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8" name="Oval 64">
            <a:extLst>
              <a:ext uri="{FF2B5EF4-FFF2-40B4-BE49-F238E27FC236}">
                <a16:creationId xmlns:a16="http://schemas.microsoft.com/office/drawing/2014/main" id="{0AE86549-124C-7444-83D6-D0F70B77E447}"/>
              </a:ext>
            </a:extLst>
          </p:cNvPr>
          <p:cNvSpPr>
            <a:spLocks noChangeArrowheads="1"/>
          </p:cNvSpPr>
          <p:nvPr/>
        </p:nvSpPr>
        <p:spPr bwMode="auto">
          <a:xfrm rot="3051519">
            <a:off x="8621448" y="2787386"/>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9" name="Oval 96">
            <a:extLst>
              <a:ext uri="{FF2B5EF4-FFF2-40B4-BE49-F238E27FC236}">
                <a16:creationId xmlns:a16="http://schemas.microsoft.com/office/drawing/2014/main" id="{AA5092BA-91A9-284B-BA1F-6F8B1799987C}"/>
              </a:ext>
            </a:extLst>
          </p:cNvPr>
          <p:cNvSpPr>
            <a:spLocks noChangeArrowheads="1"/>
          </p:cNvSpPr>
          <p:nvPr/>
        </p:nvSpPr>
        <p:spPr bwMode="auto">
          <a:xfrm rot="16629075">
            <a:off x="9077193" y="3907235"/>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50" name="Oval 112">
            <a:extLst>
              <a:ext uri="{FF2B5EF4-FFF2-40B4-BE49-F238E27FC236}">
                <a16:creationId xmlns:a16="http://schemas.microsoft.com/office/drawing/2014/main" id="{C1D49E69-4805-FF40-B838-6176DE275505}"/>
              </a:ext>
            </a:extLst>
          </p:cNvPr>
          <p:cNvSpPr>
            <a:spLocks noChangeArrowheads="1"/>
          </p:cNvSpPr>
          <p:nvPr/>
        </p:nvSpPr>
        <p:spPr bwMode="auto">
          <a:xfrm rot="16629075">
            <a:off x="9099022" y="299376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51" name="Oval 117">
            <a:extLst>
              <a:ext uri="{FF2B5EF4-FFF2-40B4-BE49-F238E27FC236}">
                <a16:creationId xmlns:a16="http://schemas.microsoft.com/office/drawing/2014/main" id="{A608FFFD-4A68-F44F-84A7-94C1B87D1126}"/>
              </a:ext>
            </a:extLst>
          </p:cNvPr>
          <p:cNvSpPr>
            <a:spLocks noChangeArrowheads="1"/>
          </p:cNvSpPr>
          <p:nvPr/>
        </p:nvSpPr>
        <p:spPr bwMode="auto">
          <a:xfrm rot="16629075">
            <a:off x="8010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cxnSp>
        <p:nvCxnSpPr>
          <p:cNvPr id="22552" name="Straight Arrow Connector 139">
            <a:extLst>
              <a:ext uri="{FF2B5EF4-FFF2-40B4-BE49-F238E27FC236}">
                <a16:creationId xmlns:a16="http://schemas.microsoft.com/office/drawing/2014/main" id="{E9E68111-70B2-0941-90F6-6445DEA844B1}"/>
              </a:ext>
            </a:extLst>
          </p:cNvPr>
          <p:cNvCxnSpPr>
            <a:cxnSpLocks noChangeShapeType="1"/>
          </p:cNvCxnSpPr>
          <p:nvPr/>
        </p:nvCxnSpPr>
        <p:spPr bwMode="auto">
          <a:xfrm flipV="1">
            <a:off x="7810500" y="2746376"/>
            <a:ext cx="0" cy="1464469"/>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553" name="Straight Arrow Connector 140">
            <a:extLst>
              <a:ext uri="{FF2B5EF4-FFF2-40B4-BE49-F238E27FC236}">
                <a16:creationId xmlns:a16="http://schemas.microsoft.com/office/drawing/2014/main" id="{AA7F0B88-5C90-1748-BB88-0ED22617F71D}"/>
              </a:ext>
            </a:extLst>
          </p:cNvPr>
          <p:cNvCxnSpPr>
            <a:cxnSpLocks/>
          </p:cNvCxnSpPr>
          <p:nvPr/>
        </p:nvCxnSpPr>
        <p:spPr bwMode="auto">
          <a:xfrm>
            <a:off x="7810500" y="4198937"/>
            <a:ext cx="2324365" cy="11907"/>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2554" name="Picture 10">
            <a:extLst>
              <a:ext uri="{FF2B5EF4-FFF2-40B4-BE49-F238E27FC236}">
                <a16:creationId xmlns:a16="http://schemas.microsoft.com/office/drawing/2014/main" id="{1BD965A9-B704-AA40-88E4-566B51821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5" name="Picture 7" descr="A picture containing drawing&#10;&#10;Description automatically generated">
            <a:extLst>
              <a:ext uri="{FF2B5EF4-FFF2-40B4-BE49-F238E27FC236}">
                <a16:creationId xmlns:a16="http://schemas.microsoft.com/office/drawing/2014/main" id="{8C7F1158-5D90-F14D-827A-74D214712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6" name="Picture 16">
            <a:extLst>
              <a:ext uri="{FF2B5EF4-FFF2-40B4-BE49-F238E27FC236}">
                <a16:creationId xmlns:a16="http://schemas.microsoft.com/office/drawing/2014/main" id="{DD7516E8-00E6-5248-BD00-DD0897DD5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itle 1">
            <a:extLst>
              <a:ext uri="{FF2B5EF4-FFF2-40B4-BE49-F238E27FC236}">
                <a16:creationId xmlns:a16="http://schemas.microsoft.com/office/drawing/2014/main" id="{DD2B5A08-EAC3-164C-9A83-693AB6DA724B}"/>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11233442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Graphic 17" descr="Monitor">
            <a:extLst>
              <a:ext uri="{FF2B5EF4-FFF2-40B4-BE49-F238E27FC236}">
                <a16:creationId xmlns:a16="http://schemas.microsoft.com/office/drawing/2014/main" id="{996E1016-9DA4-B948-8ECC-A0EF12D64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Graphic 4" descr="Database">
            <a:extLst>
              <a:ext uri="{FF2B5EF4-FFF2-40B4-BE49-F238E27FC236}">
                <a16:creationId xmlns:a16="http://schemas.microsoft.com/office/drawing/2014/main" id="{C3C219BC-2857-AB4C-BEF2-35133806F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Graphic 5" descr="Database">
            <a:extLst>
              <a:ext uri="{FF2B5EF4-FFF2-40B4-BE49-F238E27FC236}">
                <a16:creationId xmlns:a16="http://schemas.microsoft.com/office/drawing/2014/main" id="{F44BC374-1593-3A43-97E1-C67EC6870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Graphic 6" descr="Database">
            <a:extLst>
              <a:ext uri="{FF2B5EF4-FFF2-40B4-BE49-F238E27FC236}">
                <a16:creationId xmlns:a16="http://schemas.microsoft.com/office/drawing/2014/main" id="{13932580-CAE7-9F46-B2D8-2FBA18C56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5607A26E-3346-8B4F-99DF-14851C9B875E}"/>
              </a:ext>
            </a:extLst>
          </p:cNvPr>
          <p:cNvCxnSpPr>
            <a:cxnSpLocks/>
          </p:cNvCxnSpPr>
          <p:nvPr/>
        </p:nvCxnSpPr>
        <p:spPr bwMode="auto">
          <a:xfrm>
            <a:off x="4508500" y="2963333"/>
            <a:ext cx="2730500" cy="465667"/>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926DA86C-413D-A14E-B7BF-0B2CEEAC00F7}"/>
              </a:ext>
            </a:extLst>
          </p:cNvPr>
          <p:cNvCxnSpPr>
            <a:cxnSpLocks/>
          </p:cNvCxnSpPr>
          <p:nvPr/>
        </p:nvCxnSpPr>
        <p:spPr bwMode="auto">
          <a:xfrm>
            <a:off x="2159000" y="3603625"/>
            <a:ext cx="4889500" cy="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3F46E05F-2163-3E4B-86AD-521DE2338EA5}"/>
              </a:ext>
            </a:extLst>
          </p:cNvPr>
          <p:cNvCxnSpPr>
            <a:cxnSpLocks/>
          </p:cNvCxnSpPr>
          <p:nvPr/>
        </p:nvCxnSpPr>
        <p:spPr bwMode="auto">
          <a:xfrm flipV="1">
            <a:off x="3283480" y="3746500"/>
            <a:ext cx="3765021" cy="114300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3561" name="Oval 18">
            <a:extLst>
              <a:ext uri="{FF2B5EF4-FFF2-40B4-BE49-F238E27FC236}">
                <a16:creationId xmlns:a16="http://schemas.microsoft.com/office/drawing/2014/main" id="{740C2694-3C5A-D346-9846-00BB8ABFE40F}"/>
              </a:ext>
            </a:extLst>
          </p:cNvPr>
          <p:cNvSpPr>
            <a:spLocks noChangeArrowheads="1"/>
          </p:cNvSpPr>
          <p:nvPr/>
        </p:nvSpPr>
        <p:spPr bwMode="auto">
          <a:xfrm>
            <a:off x="7975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2" name="Oval 20">
            <a:extLst>
              <a:ext uri="{FF2B5EF4-FFF2-40B4-BE49-F238E27FC236}">
                <a16:creationId xmlns:a16="http://schemas.microsoft.com/office/drawing/2014/main" id="{DD08975D-E5A0-3844-83A4-FCB12C12AB80}"/>
              </a:ext>
            </a:extLst>
          </p:cNvPr>
          <p:cNvSpPr>
            <a:spLocks noChangeArrowheads="1"/>
          </p:cNvSpPr>
          <p:nvPr/>
        </p:nvSpPr>
        <p:spPr bwMode="auto">
          <a:xfrm>
            <a:off x="9652000" y="2780771"/>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3" name="Oval 22">
            <a:extLst>
              <a:ext uri="{FF2B5EF4-FFF2-40B4-BE49-F238E27FC236}">
                <a16:creationId xmlns:a16="http://schemas.microsoft.com/office/drawing/2014/main" id="{EEA1C428-387F-3146-956B-E9B7EA710C81}"/>
              </a:ext>
            </a:extLst>
          </p:cNvPr>
          <p:cNvSpPr>
            <a:spLocks noChangeArrowheads="1"/>
          </p:cNvSpPr>
          <p:nvPr/>
        </p:nvSpPr>
        <p:spPr bwMode="auto">
          <a:xfrm>
            <a:off x="8166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4" name="Oval 23">
            <a:extLst>
              <a:ext uri="{FF2B5EF4-FFF2-40B4-BE49-F238E27FC236}">
                <a16:creationId xmlns:a16="http://schemas.microsoft.com/office/drawing/2014/main" id="{76E2CE97-E375-B44B-9EC3-2A022B6F29A5}"/>
              </a:ext>
            </a:extLst>
          </p:cNvPr>
          <p:cNvSpPr>
            <a:spLocks noChangeArrowheads="1"/>
          </p:cNvSpPr>
          <p:nvPr/>
        </p:nvSpPr>
        <p:spPr bwMode="auto">
          <a:xfrm>
            <a:off x="8383323" y="2942167"/>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5" name="Oval 24">
            <a:extLst>
              <a:ext uri="{FF2B5EF4-FFF2-40B4-BE49-F238E27FC236}">
                <a16:creationId xmlns:a16="http://schemas.microsoft.com/office/drawing/2014/main" id="{8CAA58FE-2EC8-2442-81BA-DC28874D6855}"/>
              </a:ext>
            </a:extLst>
          </p:cNvPr>
          <p:cNvSpPr>
            <a:spLocks noChangeArrowheads="1"/>
          </p:cNvSpPr>
          <p:nvPr/>
        </p:nvSpPr>
        <p:spPr bwMode="auto">
          <a:xfrm>
            <a:off x="7896490" y="3425032"/>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6" name="Oval 26">
            <a:extLst>
              <a:ext uri="{FF2B5EF4-FFF2-40B4-BE49-F238E27FC236}">
                <a16:creationId xmlns:a16="http://schemas.microsoft.com/office/drawing/2014/main" id="{F2285C23-A0C4-DC47-8412-7CF8F1745BC5}"/>
              </a:ext>
            </a:extLst>
          </p:cNvPr>
          <p:cNvSpPr>
            <a:spLocks noChangeArrowheads="1"/>
          </p:cNvSpPr>
          <p:nvPr/>
        </p:nvSpPr>
        <p:spPr bwMode="auto">
          <a:xfrm>
            <a:off x="9379480" y="3616854"/>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7" name="Oval 27">
            <a:extLst>
              <a:ext uri="{FF2B5EF4-FFF2-40B4-BE49-F238E27FC236}">
                <a16:creationId xmlns:a16="http://schemas.microsoft.com/office/drawing/2014/main" id="{35109FDB-434E-7149-9CCE-8F5D28A7E644}"/>
              </a:ext>
            </a:extLst>
          </p:cNvPr>
          <p:cNvSpPr>
            <a:spLocks noChangeArrowheads="1"/>
          </p:cNvSpPr>
          <p:nvPr/>
        </p:nvSpPr>
        <p:spPr bwMode="auto">
          <a:xfrm>
            <a:off x="8102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8" name="Oval 28">
            <a:extLst>
              <a:ext uri="{FF2B5EF4-FFF2-40B4-BE49-F238E27FC236}">
                <a16:creationId xmlns:a16="http://schemas.microsoft.com/office/drawing/2014/main" id="{A54DD16D-77A1-1544-A628-2E6967FBAB16}"/>
              </a:ext>
            </a:extLst>
          </p:cNvPr>
          <p:cNvSpPr>
            <a:spLocks noChangeArrowheads="1"/>
          </p:cNvSpPr>
          <p:nvPr/>
        </p:nvSpPr>
        <p:spPr bwMode="auto">
          <a:xfrm>
            <a:off x="8884709" y="3415771"/>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9" name="Oval 29">
            <a:extLst>
              <a:ext uri="{FF2B5EF4-FFF2-40B4-BE49-F238E27FC236}">
                <a16:creationId xmlns:a16="http://schemas.microsoft.com/office/drawing/2014/main" id="{8BD333DB-6CDD-1648-8FA2-E191E4D61073}"/>
              </a:ext>
            </a:extLst>
          </p:cNvPr>
          <p:cNvSpPr>
            <a:spLocks noChangeArrowheads="1"/>
          </p:cNvSpPr>
          <p:nvPr/>
        </p:nvSpPr>
        <p:spPr bwMode="auto">
          <a:xfrm>
            <a:off x="9722115" y="3894667"/>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0" name="Oval 31">
            <a:extLst>
              <a:ext uri="{FF2B5EF4-FFF2-40B4-BE49-F238E27FC236}">
                <a16:creationId xmlns:a16="http://schemas.microsoft.com/office/drawing/2014/main" id="{BD1A3EA6-41D0-B74E-A2C5-828AB5515F33}"/>
              </a:ext>
            </a:extLst>
          </p:cNvPr>
          <p:cNvSpPr>
            <a:spLocks noChangeArrowheads="1"/>
          </p:cNvSpPr>
          <p:nvPr/>
        </p:nvSpPr>
        <p:spPr bwMode="auto">
          <a:xfrm>
            <a:off x="9652000" y="325173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1" name="Oval 33">
            <a:extLst>
              <a:ext uri="{FF2B5EF4-FFF2-40B4-BE49-F238E27FC236}">
                <a16:creationId xmlns:a16="http://schemas.microsoft.com/office/drawing/2014/main" id="{F984D136-8D49-644F-B058-56A50CEE4225}"/>
              </a:ext>
            </a:extLst>
          </p:cNvPr>
          <p:cNvSpPr>
            <a:spLocks noChangeArrowheads="1"/>
          </p:cNvSpPr>
          <p:nvPr/>
        </p:nvSpPr>
        <p:spPr bwMode="auto">
          <a:xfrm>
            <a:off x="8420365" y="3784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2" name="Oval 64">
            <a:extLst>
              <a:ext uri="{FF2B5EF4-FFF2-40B4-BE49-F238E27FC236}">
                <a16:creationId xmlns:a16="http://schemas.microsoft.com/office/drawing/2014/main" id="{BE7FCE29-FF83-F24C-A10C-DD4D8368F94B}"/>
              </a:ext>
            </a:extLst>
          </p:cNvPr>
          <p:cNvSpPr>
            <a:spLocks noChangeArrowheads="1"/>
          </p:cNvSpPr>
          <p:nvPr/>
        </p:nvSpPr>
        <p:spPr bwMode="auto">
          <a:xfrm rot="3051519">
            <a:off x="8621448" y="2787386"/>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3" name="Oval 96">
            <a:extLst>
              <a:ext uri="{FF2B5EF4-FFF2-40B4-BE49-F238E27FC236}">
                <a16:creationId xmlns:a16="http://schemas.microsoft.com/office/drawing/2014/main" id="{F23FC038-138C-7948-AFB7-169E3D51030B}"/>
              </a:ext>
            </a:extLst>
          </p:cNvPr>
          <p:cNvSpPr>
            <a:spLocks noChangeArrowheads="1"/>
          </p:cNvSpPr>
          <p:nvPr/>
        </p:nvSpPr>
        <p:spPr bwMode="auto">
          <a:xfrm rot="16629075">
            <a:off x="9077193" y="3907235"/>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4" name="Oval 112">
            <a:extLst>
              <a:ext uri="{FF2B5EF4-FFF2-40B4-BE49-F238E27FC236}">
                <a16:creationId xmlns:a16="http://schemas.microsoft.com/office/drawing/2014/main" id="{4BA2C738-8691-D848-BBED-D96507880377}"/>
              </a:ext>
            </a:extLst>
          </p:cNvPr>
          <p:cNvSpPr>
            <a:spLocks noChangeArrowheads="1"/>
          </p:cNvSpPr>
          <p:nvPr/>
        </p:nvSpPr>
        <p:spPr bwMode="auto">
          <a:xfrm rot="16629075">
            <a:off x="9099022" y="299376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5" name="Oval 117">
            <a:extLst>
              <a:ext uri="{FF2B5EF4-FFF2-40B4-BE49-F238E27FC236}">
                <a16:creationId xmlns:a16="http://schemas.microsoft.com/office/drawing/2014/main" id="{319672FB-5B1F-B646-9C7F-1C83EDB40271}"/>
              </a:ext>
            </a:extLst>
          </p:cNvPr>
          <p:cNvSpPr>
            <a:spLocks noChangeArrowheads="1"/>
          </p:cNvSpPr>
          <p:nvPr/>
        </p:nvSpPr>
        <p:spPr bwMode="auto">
          <a:xfrm rot="16629075">
            <a:off x="8010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cxnSp>
        <p:nvCxnSpPr>
          <p:cNvPr id="23576" name="Straight Arrow Connector 139">
            <a:extLst>
              <a:ext uri="{FF2B5EF4-FFF2-40B4-BE49-F238E27FC236}">
                <a16:creationId xmlns:a16="http://schemas.microsoft.com/office/drawing/2014/main" id="{99A9F17A-8685-C94D-BBA1-0FA7B3FD43BB}"/>
              </a:ext>
            </a:extLst>
          </p:cNvPr>
          <p:cNvCxnSpPr>
            <a:cxnSpLocks noChangeShapeType="1"/>
          </p:cNvCxnSpPr>
          <p:nvPr/>
        </p:nvCxnSpPr>
        <p:spPr bwMode="auto">
          <a:xfrm flipV="1">
            <a:off x="7810500" y="2746376"/>
            <a:ext cx="0" cy="1464469"/>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577" name="Straight Arrow Connector 140">
            <a:extLst>
              <a:ext uri="{FF2B5EF4-FFF2-40B4-BE49-F238E27FC236}">
                <a16:creationId xmlns:a16="http://schemas.microsoft.com/office/drawing/2014/main" id="{A65E6753-5172-5448-8B13-3B205C0A034F}"/>
              </a:ext>
            </a:extLst>
          </p:cNvPr>
          <p:cNvCxnSpPr>
            <a:cxnSpLocks/>
          </p:cNvCxnSpPr>
          <p:nvPr/>
        </p:nvCxnSpPr>
        <p:spPr bwMode="auto">
          <a:xfrm>
            <a:off x="7810500" y="4198937"/>
            <a:ext cx="2324365" cy="11907"/>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3578" name="Graphic 7" descr="Play">
            <a:extLst>
              <a:ext uri="{FF2B5EF4-FFF2-40B4-BE49-F238E27FC236}">
                <a16:creationId xmlns:a16="http://schemas.microsoft.com/office/drawing/2014/main" id="{CD674108-65BD-C748-9A57-EA8A6D511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7730" y="2932907"/>
            <a:ext cx="1140354" cy="1139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10">
            <a:extLst>
              <a:ext uri="{FF2B5EF4-FFF2-40B4-BE49-F238E27FC236}">
                <a16:creationId xmlns:a16="http://schemas.microsoft.com/office/drawing/2014/main" id="{9B58F5E6-6D09-4C42-B19D-B33B662D6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7" descr="A picture containing drawing&#10;&#10;Description automatically generated">
            <a:extLst>
              <a:ext uri="{FF2B5EF4-FFF2-40B4-BE49-F238E27FC236}">
                <a16:creationId xmlns:a16="http://schemas.microsoft.com/office/drawing/2014/main" id="{05CB2FD2-5164-5A4B-BE54-0D18950AF2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1" name="Picture 16">
            <a:extLst>
              <a:ext uri="{FF2B5EF4-FFF2-40B4-BE49-F238E27FC236}">
                <a16:creationId xmlns:a16="http://schemas.microsoft.com/office/drawing/2014/main" id="{E9CDC174-8A26-4446-81F0-776FE727F9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itle 1">
            <a:extLst>
              <a:ext uri="{FF2B5EF4-FFF2-40B4-BE49-F238E27FC236}">
                <a16:creationId xmlns:a16="http://schemas.microsoft.com/office/drawing/2014/main" id="{616CDA91-0067-8A48-84B7-4953CBADC03F}"/>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13375860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Graphic 17" descr="Monitor">
            <a:extLst>
              <a:ext uri="{FF2B5EF4-FFF2-40B4-BE49-F238E27FC236}">
                <a16:creationId xmlns:a16="http://schemas.microsoft.com/office/drawing/2014/main" id="{704DBF9B-E81A-D847-9600-3F1F6574A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Graphic 4" descr="Database">
            <a:extLst>
              <a:ext uri="{FF2B5EF4-FFF2-40B4-BE49-F238E27FC236}">
                <a16:creationId xmlns:a16="http://schemas.microsoft.com/office/drawing/2014/main" id="{17BFD8F7-0D8E-F644-830A-9C4742CB7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Graphic 5" descr="Database">
            <a:extLst>
              <a:ext uri="{FF2B5EF4-FFF2-40B4-BE49-F238E27FC236}">
                <a16:creationId xmlns:a16="http://schemas.microsoft.com/office/drawing/2014/main" id="{5E949285-D092-2248-ABA3-0B2841947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Graphic 6" descr="Database">
            <a:extLst>
              <a:ext uri="{FF2B5EF4-FFF2-40B4-BE49-F238E27FC236}">
                <a16:creationId xmlns:a16="http://schemas.microsoft.com/office/drawing/2014/main" id="{2FE64682-DE72-A246-8F1A-4BA7962E1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75F65781-964A-4D45-8F76-39F7C2AB370A}"/>
              </a:ext>
            </a:extLst>
          </p:cNvPr>
          <p:cNvCxnSpPr>
            <a:cxnSpLocks/>
          </p:cNvCxnSpPr>
          <p:nvPr/>
        </p:nvCxnSpPr>
        <p:spPr bwMode="auto">
          <a:xfrm>
            <a:off x="4508500" y="2963333"/>
            <a:ext cx="2730500" cy="465667"/>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052616DF-A70A-FE4E-A85B-DF891793EC02}"/>
              </a:ext>
            </a:extLst>
          </p:cNvPr>
          <p:cNvCxnSpPr>
            <a:cxnSpLocks/>
          </p:cNvCxnSpPr>
          <p:nvPr/>
        </p:nvCxnSpPr>
        <p:spPr bwMode="auto">
          <a:xfrm>
            <a:off x="2159000" y="3603625"/>
            <a:ext cx="4889500" cy="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B5832841-A47C-AA46-8389-83EA6A6D2AAD}"/>
              </a:ext>
            </a:extLst>
          </p:cNvPr>
          <p:cNvCxnSpPr>
            <a:cxnSpLocks/>
          </p:cNvCxnSpPr>
          <p:nvPr/>
        </p:nvCxnSpPr>
        <p:spPr bwMode="auto">
          <a:xfrm flipV="1">
            <a:off x="3283480" y="3746500"/>
            <a:ext cx="3765021" cy="114300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4585" name="Oval 18">
            <a:extLst>
              <a:ext uri="{FF2B5EF4-FFF2-40B4-BE49-F238E27FC236}">
                <a16:creationId xmlns:a16="http://schemas.microsoft.com/office/drawing/2014/main" id="{51054568-43AF-0E41-8CEA-63D427A2B2FA}"/>
              </a:ext>
            </a:extLst>
          </p:cNvPr>
          <p:cNvSpPr>
            <a:spLocks noChangeArrowheads="1"/>
          </p:cNvSpPr>
          <p:nvPr/>
        </p:nvSpPr>
        <p:spPr bwMode="auto">
          <a:xfrm>
            <a:off x="9880865" y="3149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86" name="Oval 20">
            <a:extLst>
              <a:ext uri="{FF2B5EF4-FFF2-40B4-BE49-F238E27FC236}">
                <a16:creationId xmlns:a16="http://schemas.microsoft.com/office/drawing/2014/main" id="{DED8A3B3-1AA2-EB44-8ABE-3B919947653B}"/>
              </a:ext>
            </a:extLst>
          </p:cNvPr>
          <p:cNvSpPr>
            <a:spLocks noChangeArrowheads="1"/>
          </p:cNvSpPr>
          <p:nvPr/>
        </p:nvSpPr>
        <p:spPr bwMode="auto">
          <a:xfrm>
            <a:off x="8826500" y="2780771"/>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87" name="Oval 22">
            <a:extLst>
              <a:ext uri="{FF2B5EF4-FFF2-40B4-BE49-F238E27FC236}">
                <a16:creationId xmlns:a16="http://schemas.microsoft.com/office/drawing/2014/main" id="{55780FFC-5FB7-FA4E-AA8A-E84A9A41E918}"/>
              </a:ext>
            </a:extLst>
          </p:cNvPr>
          <p:cNvSpPr>
            <a:spLocks noChangeArrowheads="1"/>
          </p:cNvSpPr>
          <p:nvPr/>
        </p:nvSpPr>
        <p:spPr bwMode="auto">
          <a:xfrm>
            <a:off x="9309365" y="30480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88" name="Oval 23">
            <a:extLst>
              <a:ext uri="{FF2B5EF4-FFF2-40B4-BE49-F238E27FC236}">
                <a16:creationId xmlns:a16="http://schemas.microsoft.com/office/drawing/2014/main" id="{551F0815-5DBE-1A48-9968-85638B6862C0}"/>
              </a:ext>
            </a:extLst>
          </p:cNvPr>
          <p:cNvSpPr>
            <a:spLocks noChangeArrowheads="1"/>
          </p:cNvSpPr>
          <p:nvPr/>
        </p:nvSpPr>
        <p:spPr bwMode="auto">
          <a:xfrm>
            <a:off x="9753865" y="3467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89" name="Oval 24">
            <a:extLst>
              <a:ext uri="{FF2B5EF4-FFF2-40B4-BE49-F238E27FC236}">
                <a16:creationId xmlns:a16="http://schemas.microsoft.com/office/drawing/2014/main" id="{1888EE50-E920-B14F-A77C-9E38AD0E11EA}"/>
              </a:ext>
            </a:extLst>
          </p:cNvPr>
          <p:cNvSpPr>
            <a:spLocks noChangeArrowheads="1"/>
          </p:cNvSpPr>
          <p:nvPr/>
        </p:nvSpPr>
        <p:spPr bwMode="auto">
          <a:xfrm>
            <a:off x="9309365" y="3425032"/>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0" name="Oval 26">
            <a:extLst>
              <a:ext uri="{FF2B5EF4-FFF2-40B4-BE49-F238E27FC236}">
                <a16:creationId xmlns:a16="http://schemas.microsoft.com/office/drawing/2014/main" id="{2CA52A2E-99BD-9143-9162-2BD8EA6A24D9}"/>
              </a:ext>
            </a:extLst>
          </p:cNvPr>
          <p:cNvSpPr>
            <a:spLocks noChangeArrowheads="1"/>
          </p:cNvSpPr>
          <p:nvPr/>
        </p:nvSpPr>
        <p:spPr bwMode="auto">
          <a:xfrm>
            <a:off x="8553980" y="3616854"/>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1" name="Oval 27">
            <a:extLst>
              <a:ext uri="{FF2B5EF4-FFF2-40B4-BE49-F238E27FC236}">
                <a16:creationId xmlns:a16="http://schemas.microsoft.com/office/drawing/2014/main" id="{812712BB-A08A-3B4B-BF80-BAF7950F1B82}"/>
              </a:ext>
            </a:extLst>
          </p:cNvPr>
          <p:cNvSpPr>
            <a:spLocks noChangeArrowheads="1"/>
          </p:cNvSpPr>
          <p:nvPr/>
        </p:nvSpPr>
        <p:spPr bwMode="auto">
          <a:xfrm rot="3902884">
            <a:off x="7975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2" name="Oval 28">
            <a:extLst>
              <a:ext uri="{FF2B5EF4-FFF2-40B4-BE49-F238E27FC236}">
                <a16:creationId xmlns:a16="http://schemas.microsoft.com/office/drawing/2014/main" id="{971D491A-D2C7-DB4D-B4F9-27B824684001}"/>
              </a:ext>
            </a:extLst>
          </p:cNvPr>
          <p:cNvSpPr>
            <a:spLocks noChangeArrowheads="1"/>
          </p:cNvSpPr>
          <p:nvPr/>
        </p:nvSpPr>
        <p:spPr bwMode="auto">
          <a:xfrm>
            <a:off x="9607021" y="385762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3" name="Oval 29">
            <a:extLst>
              <a:ext uri="{FF2B5EF4-FFF2-40B4-BE49-F238E27FC236}">
                <a16:creationId xmlns:a16="http://schemas.microsoft.com/office/drawing/2014/main" id="{A5CA4069-CDDD-354E-B00C-81024B551BCD}"/>
              </a:ext>
            </a:extLst>
          </p:cNvPr>
          <p:cNvSpPr>
            <a:spLocks noChangeArrowheads="1"/>
          </p:cNvSpPr>
          <p:nvPr/>
        </p:nvSpPr>
        <p:spPr bwMode="auto">
          <a:xfrm>
            <a:off x="8896615" y="3894667"/>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4" name="Oval 31">
            <a:extLst>
              <a:ext uri="{FF2B5EF4-FFF2-40B4-BE49-F238E27FC236}">
                <a16:creationId xmlns:a16="http://schemas.microsoft.com/office/drawing/2014/main" id="{2BDE98ED-1E2E-F448-AC39-5754CADDBC38}"/>
              </a:ext>
            </a:extLst>
          </p:cNvPr>
          <p:cNvSpPr>
            <a:spLocks noChangeArrowheads="1"/>
          </p:cNvSpPr>
          <p:nvPr/>
        </p:nvSpPr>
        <p:spPr bwMode="auto">
          <a:xfrm>
            <a:off x="8826500" y="325173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5" name="Oval 33">
            <a:extLst>
              <a:ext uri="{FF2B5EF4-FFF2-40B4-BE49-F238E27FC236}">
                <a16:creationId xmlns:a16="http://schemas.microsoft.com/office/drawing/2014/main" id="{B0B4D30F-638A-3246-A8B5-7358329961CC}"/>
              </a:ext>
            </a:extLst>
          </p:cNvPr>
          <p:cNvSpPr>
            <a:spLocks noChangeArrowheads="1"/>
          </p:cNvSpPr>
          <p:nvPr/>
        </p:nvSpPr>
        <p:spPr bwMode="auto">
          <a:xfrm>
            <a:off x="7975865" y="34290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6" name="Oval 64">
            <a:extLst>
              <a:ext uri="{FF2B5EF4-FFF2-40B4-BE49-F238E27FC236}">
                <a16:creationId xmlns:a16="http://schemas.microsoft.com/office/drawing/2014/main" id="{3C279ED2-4D2E-AC49-B39E-C6FAC2DE2BA8}"/>
              </a:ext>
            </a:extLst>
          </p:cNvPr>
          <p:cNvSpPr>
            <a:spLocks noChangeArrowheads="1"/>
          </p:cNvSpPr>
          <p:nvPr/>
        </p:nvSpPr>
        <p:spPr bwMode="auto">
          <a:xfrm rot="3051519">
            <a:off x="7795948" y="2787386"/>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7" name="Oval 96">
            <a:extLst>
              <a:ext uri="{FF2B5EF4-FFF2-40B4-BE49-F238E27FC236}">
                <a16:creationId xmlns:a16="http://schemas.microsoft.com/office/drawing/2014/main" id="{D6131D40-D64E-6D42-9833-247FEB6359AE}"/>
              </a:ext>
            </a:extLst>
          </p:cNvPr>
          <p:cNvSpPr>
            <a:spLocks noChangeArrowheads="1"/>
          </p:cNvSpPr>
          <p:nvPr/>
        </p:nvSpPr>
        <p:spPr bwMode="auto">
          <a:xfrm rot="16629075">
            <a:off x="8251693" y="3907235"/>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8" name="Oval 112">
            <a:extLst>
              <a:ext uri="{FF2B5EF4-FFF2-40B4-BE49-F238E27FC236}">
                <a16:creationId xmlns:a16="http://schemas.microsoft.com/office/drawing/2014/main" id="{BCC0F75E-D1FF-304D-986E-30C946F5E899}"/>
              </a:ext>
            </a:extLst>
          </p:cNvPr>
          <p:cNvSpPr>
            <a:spLocks noChangeArrowheads="1"/>
          </p:cNvSpPr>
          <p:nvPr/>
        </p:nvSpPr>
        <p:spPr bwMode="auto">
          <a:xfrm rot="16629075">
            <a:off x="8273522" y="299376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9" name="Oval 117">
            <a:extLst>
              <a:ext uri="{FF2B5EF4-FFF2-40B4-BE49-F238E27FC236}">
                <a16:creationId xmlns:a16="http://schemas.microsoft.com/office/drawing/2014/main" id="{3A392013-7413-F340-A85A-85239F45A0B1}"/>
              </a:ext>
            </a:extLst>
          </p:cNvPr>
          <p:cNvSpPr>
            <a:spLocks noChangeArrowheads="1"/>
          </p:cNvSpPr>
          <p:nvPr/>
        </p:nvSpPr>
        <p:spPr bwMode="auto">
          <a:xfrm rot="16629075">
            <a:off x="9744605" y="282310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cxnSp>
        <p:nvCxnSpPr>
          <p:cNvPr id="24600" name="Straight Arrow Connector 140">
            <a:extLst>
              <a:ext uri="{FF2B5EF4-FFF2-40B4-BE49-F238E27FC236}">
                <a16:creationId xmlns:a16="http://schemas.microsoft.com/office/drawing/2014/main" id="{408E2AC4-37AC-3E44-8047-0732EBEC20DD}"/>
              </a:ext>
            </a:extLst>
          </p:cNvPr>
          <p:cNvCxnSpPr>
            <a:cxnSpLocks/>
          </p:cNvCxnSpPr>
          <p:nvPr/>
        </p:nvCxnSpPr>
        <p:spPr bwMode="auto">
          <a:xfrm>
            <a:off x="7557823" y="4201584"/>
            <a:ext cx="2323042" cy="10583"/>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4601" name="Picture 10">
            <a:extLst>
              <a:ext uri="{FF2B5EF4-FFF2-40B4-BE49-F238E27FC236}">
                <a16:creationId xmlns:a16="http://schemas.microsoft.com/office/drawing/2014/main" id="{27C70483-C313-8D4B-B02B-5CBFCAB7E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 descr="A picture containing drawing&#10;&#10;Description automatically generated">
            <a:extLst>
              <a:ext uri="{FF2B5EF4-FFF2-40B4-BE49-F238E27FC236}">
                <a16:creationId xmlns:a16="http://schemas.microsoft.com/office/drawing/2014/main" id="{74FBCAF9-5A3C-9A48-A89A-CCE554276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16">
            <a:extLst>
              <a:ext uri="{FF2B5EF4-FFF2-40B4-BE49-F238E27FC236}">
                <a16:creationId xmlns:a16="http://schemas.microsoft.com/office/drawing/2014/main" id="{681AF5C2-4CAD-7341-AFDE-067E03D75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itle 1">
            <a:extLst>
              <a:ext uri="{FF2B5EF4-FFF2-40B4-BE49-F238E27FC236}">
                <a16:creationId xmlns:a16="http://schemas.microsoft.com/office/drawing/2014/main" id="{45A5A78F-9665-8443-9D89-1F34D0C3DDD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10161394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Graphic 17" descr="Monitor">
            <a:extLst>
              <a:ext uri="{FF2B5EF4-FFF2-40B4-BE49-F238E27FC236}">
                <a16:creationId xmlns:a16="http://schemas.microsoft.com/office/drawing/2014/main" id="{B80CC17F-9817-BB46-AD3B-3A639F821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Graphic 4" descr="Database">
            <a:extLst>
              <a:ext uri="{FF2B5EF4-FFF2-40B4-BE49-F238E27FC236}">
                <a16:creationId xmlns:a16="http://schemas.microsoft.com/office/drawing/2014/main" id="{B410B5B8-5165-AF48-A7C1-F80D108CD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Graphic 5" descr="Database">
            <a:extLst>
              <a:ext uri="{FF2B5EF4-FFF2-40B4-BE49-F238E27FC236}">
                <a16:creationId xmlns:a16="http://schemas.microsoft.com/office/drawing/2014/main" id="{03CFD797-5DC8-DF43-8077-44C6A591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Graphic 6" descr="Database">
            <a:extLst>
              <a:ext uri="{FF2B5EF4-FFF2-40B4-BE49-F238E27FC236}">
                <a16:creationId xmlns:a16="http://schemas.microsoft.com/office/drawing/2014/main" id="{2AD86257-F110-DD4C-93D3-2A49D9951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7A991A3C-67C5-8047-8C06-406952C60494}"/>
              </a:ext>
            </a:extLst>
          </p:cNvPr>
          <p:cNvCxnSpPr>
            <a:cxnSpLocks/>
          </p:cNvCxnSpPr>
          <p:nvPr/>
        </p:nvCxnSpPr>
        <p:spPr bwMode="auto">
          <a:xfrm>
            <a:off x="4508500" y="2963333"/>
            <a:ext cx="2730500" cy="465667"/>
          </a:xfrm>
          <a:prstGeom prst="straightConnector1">
            <a:avLst/>
          </a:prstGeom>
          <a:ln w="76200">
            <a:solidFill>
              <a:schemeClr val="accent4">
                <a:alpha val="10000"/>
              </a:schemeClr>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F4A6838E-E7D5-6E42-8E6F-78ECF0C58C27}"/>
              </a:ext>
            </a:extLst>
          </p:cNvPr>
          <p:cNvCxnSpPr>
            <a:cxnSpLocks/>
          </p:cNvCxnSpPr>
          <p:nvPr/>
        </p:nvCxnSpPr>
        <p:spPr bwMode="auto">
          <a:xfrm>
            <a:off x="2159000" y="3603625"/>
            <a:ext cx="4889500" cy="0"/>
          </a:xfrm>
          <a:prstGeom prst="straightConnector1">
            <a:avLst/>
          </a:prstGeom>
          <a:ln w="76200">
            <a:solidFill>
              <a:schemeClr val="accent4">
                <a:alpha val="10000"/>
              </a:schemeClr>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F41D9B28-8101-6747-898F-A13B13087FC5}"/>
              </a:ext>
            </a:extLst>
          </p:cNvPr>
          <p:cNvCxnSpPr>
            <a:cxnSpLocks/>
          </p:cNvCxnSpPr>
          <p:nvPr/>
        </p:nvCxnSpPr>
        <p:spPr bwMode="auto">
          <a:xfrm flipV="1">
            <a:off x="3283480" y="3746500"/>
            <a:ext cx="3765021" cy="1143000"/>
          </a:xfrm>
          <a:prstGeom prst="straightConnector1">
            <a:avLst/>
          </a:prstGeom>
          <a:ln w="76200">
            <a:solidFill>
              <a:schemeClr val="accent4">
                <a:alpha val="10000"/>
              </a:schemeClr>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5609" name="Oval 18">
            <a:extLst>
              <a:ext uri="{FF2B5EF4-FFF2-40B4-BE49-F238E27FC236}">
                <a16:creationId xmlns:a16="http://schemas.microsoft.com/office/drawing/2014/main" id="{BF030B1A-C573-3C49-A037-EA4DE511FF45}"/>
              </a:ext>
            </a:extLst>
          </p:cNvPr>
          <p:cNvSpPr>
            <a:spLocks noChangeArrowheads="1"/>
          </p:cNvSpPr>
          <p:nvPr/>
        </p:nvSpPr>
        <p:spPr bwMode="auto">
          <a:xfrm>
            <a:off x="9880865" y="3149865"/>
            <a:ext cx="152135" cy="152135"/>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0" name="Oval 20">
            <a:extLst>
              <a:ext uri="{FF2B5EF4-FFF2-40B4-BE49-F238E27FC236}">
                <a16:creationId xmlns:a16="http://schemas.microsoft.com/office/drawing/2014/main" id="{F8E67BB8-45B5-F84E-B721-DFBFACBD0261}"/>
              </a:ext>
            </a:extLst>
          </p:cNvPr>
          <p:cNvSpPr>
            <a:spLocks noChangeArrowheads="1"/>
          </p:cNvSpPr>
          <p:nvPr/>
        </p:nvSpPr>
        <p:spPr bwMode="auto">
          <a:xfrm>
            <a:off x="8826500" y="2780771"/>
            <a:ext cx="152136"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1" name="Oval 22">
            <a:extLst>
              <a:ext uri="{FF2B5EF4-FFF2-40B4-BE49-F238E27FC236}">
                <a16:creationId xmlns:a16="http://schemas.microsoft.com/office/drawing/2014/main" id="{23F83B1E-1348-EE4B-8255-335F2D25F158}"/>
              </a:ext>
            </a:extLst>
          </p:cNvPr>
          <p:cNvSpPr>
            <a:spLocks noChangeArrowheads="1"/>
          </p:cNvSpPr>
          <p:nvPr/>
        </p:nvSpPr>
        <p:spPr bwMode="auto">
          <a:xfrm>
            <a:off x="9309365" y="3048000"/>
            <a:ext cx="152135"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2" name="Oval 23">
            <a:extLst>
              <a:ext uri="{FF2B5EF4-FFF2-40B4-BE49-F238E27FC236}">
                <a16:creationId xmlns:a16="http://schemas.microsoft.com/office/drawing/2014/main" id="{C78A5991-1180-C840-BD2D-780EF3BA7D5C}"/>
              </a:ext>
            </a:extLst>
          </p:cNvPr>
          <p:cNvSpPr>
            <a:spLocks noChangeArrowheads="1"/>
          </p:cNvSpPr>
          <p:nvPr/>
        </p:nvSpPr>
        <p:spPr bwMode="auto">
          <a:xfrm>
            <a:off x="9753865" y="3467365"/>
            <a:ext cx="152135" cy="152135"/>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3" name="Oval 24">
            <a:extLst>
              <a:ext uri="{FF2B5EF4-FFF2-40B4-BE49-F238E27FC236}">
                <a16:creationId xmlns:a16="http://schemas.microsoft.com/office/drawing/2014/main" id="{1ABE6A83-11A2-E541-BA2C-DE3502E09A06}"/>
              </a:ext>
            </a:extLst>
          </p:cNvPr>
          <p:cNvSpPr>
            <a:spLocks noChangeArrowheads="1"/>
          </p:cNvSpPr>
          <p:nvPr/>
        </p:nvSpPr>
        <p:spPr bwMode="auto">
          <a:xfrm>
            <a:off x="9309365" y="3425032"/>
            <a:ext cx="152135" cy="152135"/>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4" name="Oval 26">
            <a:extLst>
              <a:ext uri="{FF2B5EF4-FFF2-40B4-BE49-F238E27FC236}">
                <a16:creationId xmlns:a16="http://schemas.microsoft.com/office/drawing/2014/main" id="{2AD89081-B05E-514D-98E6-743E1D2DE08F}"/>
              </a:ext>
            </a:extLst>
          </p:cNvPr>
          <p:cNvSpPr>
            <a:spLocks noChangeArrowheads="1"/>
          </p:cNvSpPr>
          <p:nvPr/>
        </p:nvSpPr>
        <p:spPr bwMode="auto">
          <a:xfrm>
            <a:off x="8553980" y="3616854"/>
            <a:ext cx="152136" cy="153458"/>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5" name="Oval 27">
            <a:extLst>
              <a:ext uri="{FF2B5EF4-FFF2-40B4-BE49-F238E27FC236}">
                <a16:creationId xmlns:a16="http://schemas.microsoft.com/office/drawing/2014/main" id="{98F31675-557C-1E46-B293-62FB1299657C}"/>
              </a:ext>
            </a:extLst>
          </p:cNvPr>
          <p:cNvSpPr>
            <a:spLocks noChangeArrowheads="1"/>
          </p:cNvSpPr>
          <p:nvPr/>
        </p:nvSpPr>
        <p:spPr bwMode="auto">
          <a:xfrm rot="3902884">
            <a:off x="7975865" y="3848365"/>
            <a:ext cx="152135" cy="152135"/>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6" name="Oval 28">
            <a:extLst>
              <a:ext uri="{FF2B5EF4-FFF2-40B4-BE49-F238E27FC236}">
                <a16:creationId xmlns:a16="http://schemas.microsoft.com/office/drawing/2014/main" id="{4416F581-A48D-F341-BC1B-3C3170C76AAC}"/>
              </a:ext>
            </a:extLst>
          </p:cNvPr>
          <p:cNvSpPr>
            <a:spLocks noChangeArrowheads="1"/>
          </p:cNvSpPr>
          <p:nvPr/>
        </p:nvSpPr>
        <p:spPr bwMode="auto">
          <a:xfrm>
            <a:off x="9607021" y="3857625"/>
            <a:ext cx="152136"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7" name="Oval 29">
            <a:extLst>
              <a:ext uri="{FF2B5EF4-FFF2-40B4-BE49-F238E27FC236}">
                <a16:creationId xmlns:a16="http://schemas.microsoft.com/office/drawing/2014/main" id="{86E59BCF-904F-7142-9673-67D2124B5C36}"/>
              </a:ext>
            </a:extLst>
          </p:cNvPr>
          <p:cNvSpPr>
            <a:spLocks noChangeArrowheads="1"/>
          </p:cNvSpPr>
          <p:nvPr/>
        </p:nvSpPr>
        <p:spPr bwMode="auto">
          <a:xfrm>
            <a:off x="8896615" y="3894667"/>
            <a:ext cx="152135"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8" name="Oval 31">
            <a:extLst>
              <a:ext uri="{FF2B5EF4-FFF2-40B4-BE49-F238E27FC236}">
                <a16:creationId xmlns:a16="http://schemas.microsoft.com/office/drawing/2014/main" id="{27B2412E-D9F9-684C-9573-378D73258B59}"/>
              </a:ext>
            </a:extLst>
          </p:cNvPr>
          <p:cNvSpPr>
            <a:spLocks noChangeArrowheads="1"/>
          </p:cNvSpPr>
          <p:nvPr/>
        </p:nvSpPr>
        <p:spPr bwMode="auto">
          <a:xfrm>
            <a:off x="8826500" y="3251730"/>
            <a:ext cx="152136"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9" name="Oval 33">
            <a:extLst>
              <a:ext uri="{FF2B5EF4-FFF2-40B4-BE49-F238E27FC236}">
                <a16:creationId xmlns:a16="http://schemas.microsoft.com/office/drawing/2014/main" id="{8F3EFF9C-5031-EF41-87D9-EBA292DE8167}"/>
              </a:ext>
            </a:extLst>
          </p:cNvPr>
          <p:cNvSpPr>
            <a:spLocks noChangeArrowheads="1"/>
          </p:cNvSpPr>
          <p:nvPr/>
        </p:nvSpPr>
        <p:spPr bwMode="auto">
          <a:xfrm>
            <a:off x="7975865" y="3429000"/>
            <a:ext cx="152135"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20" name="Oval 64">
            <a:extLst>
              <a:ext uri="{FF2B5EF4-FFF2-40B4-BE49-F238E27FC236}">
                <a16:creationId xmlns:a16="http://schemas.microsoft.com/office/drawing/2014/main" id="{D80D7C27-68D4-E343-9204-88F516452464}"/>
              </a:ext>
            </a:extLst>
          </p:cNvPr>
          <p:cNvSpPr>
            <a:spLocks noChangeArrowheads="1"/>
          </p:cNvSpPr>
          <p:nvPr/>
        </p:nvSpPr>
        <p:spPr bwMode="auto">
          <a:xfrm rot="3051519">
            <a:off x="7795948" y="2787386"/>
            <a:ext cx="152135" cy="152135"/>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21" name="Oval 96">
            <a:extLst>
              <a:ext uri="{FF2B5EF4-FFF2-40B4-BE49-F238E27FC236}">
                <a16:creationId xmlns:a16="http://schemas.microsoft.com/office/drawing/2014/main" id="{25290BEA-69B8-694F-8413-E061FD43B160}"/>
              </a:ext>
            </a:extLst>
          </p:cNvPr>
          <p:cNvSpPr>
            <a:spLocks noChangeArrowheads="1"/>
          </p:cNvSpPr>
          <p:nvPr/>
        </p:nvSpPr>
        <p:spPr bwMode="auto">
          <a:xfrm rot="16629075">
            <a:off x="8251693" y="3907235"/>
            <a:ext cx="152136" cy="153458"/>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22" name="Oval 112">
            <a:extLst>
              <a:ext uri="{FF2B5EF4-FFF2-40B4-BE49-F238E27FC236}">
                <a16:creationId xmlns:a16="http://schemas.microsoft.com/office/drawing/2014/main" id="{30B0D43B-38A6-B249-ADEE-AFF61767A535}"/>
              </a:ext>
            </a:extLst>
          </p:cNvPr>
          <p:cNvSpPr>
            <a:spLocks noChangeArrowheads="1"/>
          </p:cNvSpPr>
          <p:nvPr/>
        </p:nvSpPr>
        <p:spPr bwMode="auto">
          <a:xfrm rot="16629075">
            <a:off x="8273522" y="2993760"/>
            <a:ext cx="152135"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23" name="Oval 117">
            <a:extLst>
              <a:ext uri="{FF2B5EF4-FFF2-40B4-BE49-F238E27FC236}">
                <a16:creationId xmlns:a16="http://schemas.microsoft.com/office/drawing/2014/main" id="{1CB93423-3569-5045-B843-739B39FBEB74}"/>
              </a:ext>
            </a:extLst>
          </p:cNvPr>
          <p:cNvSpPr>
            <a:spLocks noChangeArrowheads="1"/>
          </p:cNvSpPr>
          <p:nvPr/>
        </p:nvSpPr>
        <p:spPr bwMode="auto">
          <a:xfrm rot="16629075">
            <a:off x="9744605" y="2823105"/>
            <a:ext cx="152136"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cxnSp>
        <p:nvCxnSpPr>
          <p:cNvPr id="25624" name="Straight Arrow Connector 140">
            <a:extLst>
              <a:ext uri="{FF2B5EF4-FFF2-40B4-BE49-F238E27FC236}">
                <a16:creationId xmlns:a16="http://schemas.microsoft.com/office/drawing/2014/main" id="{F821EFA4-5DC6-1349-89A1-81CB91A8CBAD}"/>
              </a:ext>
            </a:extLst>
          </p:cNvPr>
          <p:cNvCxnSpPr>
            <a:cxnSpLocks/>
          </p:cNvCxnSpPr>
          <p:nvPr/>
        </p:nvCxnSpPr>
        <p:spPr bwMode="auto">
          <a:xfrm>
            <a:off x="7557823" y="4201584"/>
            <a:ext cx="2323042" cy="10583"/>
          </a:xfrm>
          <a:prstGeom prst="straightConnector1">
            <a:avLst/>
          </a:prstGeom>
          <a:noFill/>
          <a:ln w="38100" algn="ctr">
            <a:solidFill>
              <a:schemeClr val="tx1">
                <a:alpha val="10196"/>
              </a:schemeClr>
            </a:solidFill>
            <a:round/>
            <a:headEnd/>
            <a:tailEnd type="triangle" w="med" len="med"/>
          </a:ln>
          <a:extLst>
            <a:ext uri="{909E8E84-426E-40DD-AFC4-6F175D3DCCD1}">
              <a14:hiddenFill xmlns:a14="http://schemas.microsoft.com/office/drawing/2010/main">
                <a:noFill/>
              </a14:hiddenFill>
            </a:ext>
          </a:extLst>
        </p:spPr>
      </p:cxnSp>
      <p:sp>
        <p:nvSpPr>
          <p:cNvPr id="2" name="Rectangle 1">
            <a:extLst>
              <a:ext uri="{FF2B5EF4-FFF2-40B4-BE49-F238E27FC236}">
                <a16:creationId xmlns:a16="http://schemas.microsoft.com/office/drawing/2014/main" id="{DB82B708-D33A-6544-B157-FEF4BA9B44E8}"/>
              </a:ext>
            </a:extLst>
          </p:cNvPr>
          <p:cNvSpPr/>
          <p:nvPr/>
        </p:nvSpPr>
        <p:spPr>
          <a:xfrm>
            <a:off x="2927615" y="2670969"/>
            <a:ext cx="6089385" cy="784830"/>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a:spAutoFit/>
          </a:bodyPr>
          <a:lstStyle/>
          <a:p>
            <a:pPr algn="ctr">
              <a:defRPr/>
            </a:pPr>
            <a:r>
              <a:rPr lang="en-US" sz="4500" dirty="0">
                <a:ln w="0"/>
                <a:solidFill>
                  <a:schemeClr val="bg1"/>
                </a:solidFill>
                <a:effectLst>
                  <a:outerShdw blurRad="38100" dist="19050" dir="2700000" algn="tl" rotWithShape="0">
                    <a:schemeClr val="dk1">
                      <a:alpha val="40000"/>
                    </a:schemeClr>
                  </a:outerShdw>
                </a:effectLst>
              </a:rPr>
              <a:t>Interaction </a:t>
            </a:r>
            <a:r>
              <a:rPr lang="en-US" sz="4500" i="1" dirty="0">
                <a:ln w="0"/>
                <a:solidFill>
                  <a:schemeClr val="bg1"/>
                </a:solidFill>
                <a:effectLst>
                  <a:outerShdw blurRad="38100" dist="19050" dir="2700000" algn="tl" rotWithShape="0">
                    <a:schemeClr val="dk1">
                      <a:alpha val="40000"/>
                    </a:schemeClr>
                  </a:outerShdw>
                </a:effectLst>
              </a:rPr>
              <a:t>adds</a:t>
            </a:r>
            <a:r>
              <a:rPr lang="en-US" sz="4500" dirty="0">
                <a:ln w="0"/>
                <a:solidFill>
                  <a:schemeClr val="bg1"/>
                </a:solidFill>
                <a:effectLst>
                  <a:outerShdw blurRad="38100" dist="19050" dir="2700000" algn="tl" rotWithShape="0">
                    <a:schemeClr val="dk1">
                      <a:alpha val="40000"/>
                    </a:schemeClr>
                  </a:outerShdw>
                </a:effectLst>
              </a:rPr>
              <a:t> data</a:t>
            </a:r>
          </a:p>
        </p:txBody>
      </p:sp>
      <p:pic>
        <p:nvPicPr>
          <p:cNvPr id="25626" name="Picture 10">
            <a:extLst>
              <a:ext uri="{FF2B5EF4-FFF2-40B4-BE49-F238E27FC236}">
                <a16:creationId xmlns:a16="http://schemas.microsoft.com/office/drawing/2014/main" id="{72AAEF50-73A9-D144-9322-D5023A592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7" name="Picture 7" descr="A picture containing drawing&#10;&#10;Description automatically generated">
            <a:extLst>
              <a:ext uri="{FF2B5EF4-FFF2-40B4-BE49-F238E27FC236}">
                <a16:creationId xmlns:a16="http://schemas.microsoft.com/office/drawing/2014/main" id="{96F84409-41B5-ED4A-B143-F09263202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8" name="Picture 16">
            <a:extLst>
              <a:ext uri="{FF2B5EF4-FFF2-40B4-BE49-F238E27FC236}">
                <a16:creationId xmlns:a16="http://schemas.microsoft.com/office/drawing/2014/main" id="{DDF456B1-D8E4-D04D-A12E-891A0411A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itle 1">
            <a:extLst>
              <a:ext uri="{FF2B5EF4-FFF2-40B4-BE49-F238E27FC236}">
                <a16:creationId xmlns:a16="http://schemas.microsoft.com/office/drawing/2014/main" id="{76322C9D-CCFF-C547-A937-891BD257CF4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45032660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609</TotalTime>
  <Words>4080</Words>
  <Application>Microsoft Macintosh PowerPoint</Application>
  <PresentationFormat>Widescreen</PresentationFormat>
  <Paragraphs>623</Paragraphs>
  <Slides>119</Slides>
  <Notes>29</Notes>
  <HiddenSlides>0</HiddenSlides>
  <MMClips>6</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119</vt:i4>
      </vt:variant>
    </vt:vector>
  </HeadingPairs>
  <TitlesOfParts>
    <vt:vector size="129" baseType="lpstr">
      <vt:lpstr>Arial</vt:lpstr>
      <vt:lpstr>Calibri</vt:lpstr>
      <vt:lpstr>Calibri Light</vt:lpstr>
      <vt:lpstr>Futura</vt:lpstr>
      <vt:lpstr>Gill Sans</vt:lpstr>
      <vt:lpstr>Helvetica</vt:lpstr>
      <vt:lpstr>Roboto</vt:lpstr>
      <vt:lpstr>Office Theme</vt:lpstr>
      <vt:lpstr>5_New_Template8</vt:lpstr>
      <vt:lpstr>New_Template8</vt:lpstr>
      <vt:lpstr>Lecture 15: Visualization for Communication </vt:lpstr>
      <vt:lpstr>Looking Forward</vt:lpstr>
      <vt:lpstr>Today</vt:lpstr>
      <vt:lpstr>What is visualization for communication? </vt:lpstr>
      <vt:lpstr>Visualization</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How does visualization for communication differ from other types of visualization?</vt:lpstr>
      <vt:lpstr>Comparison</vt:lpstr>
      <vt:lpstr>Comparison</vt:lpstr>
      <vt:lpstr>Comparison</vt:lpstr>
      <vt:lpstr>Comparison</vt:lpstr>
      <vt:lpstr>Comparison</vt:lpstr>
      <vt:lpstr>Comparison</vt:lpstr>
      <vt:lpstr>Comparison</vt:lpstr>
      <vt:lpstr>Comparison</vt:lpstr>
      <vt:lpstr>Comparison</vt:lpstr>
      <vt:lpstr>Visualization for  communication design</vt:lpstr>
      <vt:lpstr>Historically – Tufte’s “Graphical Integrity” </vt:lpstr>
      <vt:lpstr>Historically – Tufte’s “Graphical Integrity” </vt:lpstr>
      <vt:lpstr>Historically – Tufte’s “Graphical Integrity” </vt:lpstr>
      <vt:lpstr>Historically – Tufte’s “Graphical Integrity” </vt:lpstr>
      <vt:lpstr>Historically – Tufte’s “Graphical Integrity” </vt:lpstr>
      <vt:lpstr>Historically – Tufte’s “Graphical Integrity” </vt:lpstr>
      <vt:lpstr>Historically – Tufte’s “Graphical Integrity” </vt:lpstr>
      <vt:lpstr>Historically – Tufte’s “Graphical Integrity” </vt:lpstr>
      <vt:lpstr>Open Question – Chart Junk</vt:lpstr>
      <vt:lpstr>Open Question – Chart Junk</vt:lpstr>
      <vt:lpstr>Open Question – Chart Junk</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15 mins for TRACE evals</vt:lpstr>
      <vt:lpstr>Intro to Visualization Research: Example of my work in visualization for communication</vt:lpstr>
      <vt:lpstr>Medical Risk Communication </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Can interaction help?</vt:lpstr>
      <vt:lpstr>Large Data Exploration</vt:lpstr>
      <vt:lpstr>Large Data Exploration</vt:lpstr>
      <vt:lpstr>Large Data Exploration</vt:lpstr>
      <vt:lpstr>Large Data Exploration</vt:lpstr>
      <vt:lpstr>Large Data Exploration</vt:lpstr>
      <vt:lpstr>Large Data Exploration</vt:lpstr>
      <vt:lpstr>Static Visualization</vt:lpstr>
      <vt:lpstr>Static Visualization</vt:lpstr>
      <vt:lpstr>Static Visualization</vt:lpstr>
      <vt:lpstr>Static Visualization</vt:lpstr>
      <vt:lpstr>Static Visualization</vt:lpstr>
      <vt:lpstr>Static Visualization</vt:lpstr>
      <vt:lpstr>Driving questions</vt:lpstr>
      <vt:lpstr>PowerPoint Presentation</vt:lpstr>
      <vt:lpstr>3 Base Visualization Designs</vt:lpstr>
      <vt:lpstr>Interactive vs Static</vt:lpstr>
      <vt:lpstr>Interactive vs Static</vt:lpstr>
      <vt:lpstr>Interactive vs Static</vt:lpstr>
      <vt:lpstr>Experimental Task</vt:lpstr>
      <vt:lpstr>Findings</vt:lpstr>
      <vt:lpstr>Findings</vt:lpstr>
      <vt:lpstr>Driving questions</vt:lpstr>
      <vt:lpstr>Driving questions</vt:lpstr>
      <vt:lpstr>Driving questions</vt:lpstr>
      <vt:lpstr>Does Interaction Improve Bayesian Reasoning with Visualization? (CHI 2021)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for Communication: Why Visualization is Useful Beyond the Analytic Pipeline  </dc:title>
  <dc:creator>Mosca, Ab</dc:creator>
  <cp:lastModifiedBy>Mosca, Ab</cp:lastModifiedBy>
  <cp:revision>46</cp:revision>
  <dcterms:created xsi:type="dcterms:W3CDTF">2020-12-10T13:06:34Z</dcterms:created>
  <dcterms:modified xsi:type="dcterms:W3CDTF">2022-11-28T15:29:16Z</dcterms:modified>
</cp:coreProperties>
</file>